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66" r:id="rId3"/>
    <p:sldId id="257" r:id="rId4"/>
    <p:sldId id="267" r:id="rId5"/>
    <p:sldId id="279" r:id="rId6"/>
    <p:sldId id="268" r:id="rId7"/>
    <p:sldId id="280" r:id="rId8"/>
    <p:sldId id="264" r:id="rId9"/>
    <p:sldId id="301" r:id="rId10"/>
    <p:sldId id="269" r:id="rId11"/>
    <p:sldId id="281" r:id="rId12"/>
    <p:sldId id="259" r:id="rId13"/>
    <p:sldId id="282" r:id="rId14"/>
    <p:sldId id="283" r:id="rId15"/>
    <p:sldId id="284" r:id="rId16"/>
    <p:sldId id="285" r:id="rId17"/>
    <p:sldId id="303" r:id="rId18"/>
    <p:sldId id="270" r:id="rId19"/>
    <p:sldId id="258" r:id="rId20"/>
    <p:sldId id="293" r:id="rId21"/>
    <p:sldId id="298" r:id="rId22"/>
    <p:sldId id="299" r:id="rId23"/>
    <p:sldId id="300" r:id="rId24"/>
    <p:sldId id="304" r:id="rId25"/>
    <p:sldId id="261" r:id="rId26"/>
    <p:sldId id="271" r:id="rId27"/>
    <p:sldId id="272" r:id="rId28"/>
    <p:sldId id="291" r:id="rId29"/>
    <p:sldId id="292" r:id="rId30"/>
    <p:sldId id="273" r:id="rId31"/>
    <p:sldId id="286" r:id="rId32"/>
    <p:sldId id="274" r:id="rId33"/>
    <p:sldId id="275" r:id="rId34"/>
    <p:sldId id="287" r:id="rId35"/>
    <p:sldId id="276" r:id="rId36"/>
    <p:sldId id="288" r:id="rId37"/>
    <p:sldId id="277" r:id="rId38"/>
    <p:sldId id="289" r:id="rId39"/>
    <p:sldId id="278" r:id="rId40"/>
    <p:sldId id="290" r:id="rId41"/>
    <p:sldId id="262" r:id="rId42"/>
    <p:sldId id="265" r:id="rId43"/>
  </p:sldIdLst>
  <p:sldSz cx="18288000" cy="10287000"/>
  <p:notesSz cx="6858000" cy="9144000"/>
  <p:embeddedFontLst>
    <p:embeddedFont>
      <p:font typeface="Pretendard Bold" panose="020B0600000101010101" charset="-127"/>
      <p:regular r:id="rId45"/>
      <p:bold r:id="rId46"/>
    </p:embeddedFont>
    <p:embeddedFont>
      <p:font typeface="Pretendard ExtraBold" panose="020B0600000101010101" charset="-127"/>
      <p:bold r:id="rId47"/>
    </p:embeddedFont>
    <p:embeddedFont>
      <p:font typeface="Pretendard ExtraLight" panose="020B0600000101010101" charset="-127"/>
      <p:regular r:id="rId48"/>
    </p:embeddedFont>
    <p:embeddedFont>
      <p:font typeface="Pretendard Light" panose="020B0600000101010101" charset="-127"/>
      <p:regular r:id="rId49"/>
    </p:embeddedFont>
    <p:embeddedFont>
      <p:font typeface="Pretendard Medium" panose="020B0600000101010101" charset="-127"/>
      <p:bold r:id="rId50"/>
    </p:embeddedFont>
    <p:embeddedFont>
      <p:font typeface="Pretendard Regular" panose="020B0600000101010101" charset="-127"/>
      <p:regular r:id="rId51"/>
    </p:embeddedFont>
    <p:embeddedFont>
      <p:font typeface="Pretendard Thin" panose="020B0600000101010101" charset="-127"/>
      <p:regular r:id="rId52"/>
    </p:embeddedFont>
    <p:embeddedFont>
      <p:font typeface="SpoqaHanSans-Bold" panose="020B0600000101010101" charset="-127"/>
      <p:bold r:id="rId53"/>
    </p:embeddedFont>
    <p:embeddedFont>
      <p:font typeface="맑은 고딕" panose="020B0503020000020004" pitchFamily="50" charset="-127"/>
      <p:regular r:id="rId54"/>
      <p:bold r:id="rId55"/>
    </p:embeddedFont>
    <p:embeddedFont>
      <p:font typeface="Baskerville Old Face" panose="02020602080505020303" pitchFamily="18" charset="0"/>
      <p:regular r:id="rId56"/>
    </p:embeddedFont>
    <p:embeddedFont>
      <p:font typeface="NanumSquare Bold" panose="020B0600000101010101" charset="0"/>
      <p:bold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45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4FD07-0B77-477E-AA0B-FDCF3447DC19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59705-68A5-40E1-A2B4-AF0E49DE08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8308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59705-68A5-40E1-A2B4-AF0E49DE084B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0208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1BB79-4422-F5DF-6BD7-3371938C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F9201FA-5F55-C106-E8A4-8B8C584CF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6C1F692-91D8-3761-1FB2-FA5399C22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D44CA6F-C05B-C12B-6917-907F0592E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59705-68A5-40E1-A2B4-AF0E49DE084B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9840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EA2B9-EC24-E4DE-4CF6-C6CCB4DB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B7675CF-92D3-4581-AC43-CFBEA0D7F6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7D38FA0-C23E-D6F8-42A9-A4D3942EA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83840A-291D-04EB-98F3-015F2ED1D3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59705-68A5-40E1-A2B4-AF0E49DE084B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884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image" Target="../media/image26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14.png"/><Relationship Id="rId10" Type="http://schemas.openxmlformats.org/officeDocument/2006/relationships/image" Target="../media/image60.svg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17.png"/><Relationship Id="rId5" Type="http://schemas.openxmlformats.org/officeDocument/2006/relationships/image" Target="../media/image68.jpeg"/><Relationship Id="rId10" Type="http://schemas.openxmlformats.org/officeDocument/2006/relationships/image" Target="../media/image16.png"/><Relationship Id="rId4" Type="http://schemas.openxmlformats.org/officeDocument/2006/relationships/image" Target="../media/image67.jpe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75.png"/><Relationship Id="rId12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7.png"/><Relationship Id="rId5" Type="http://schemas.openxmlformats.org/officeDocument/2006/relationships/image" Target="../media/image73.jpeg"/><Relationship Id="rId10" Type="http://schemas.openxmlformats.org/officeDocument/2006/relationships/image" Target="../media/image16.png"/><Relationship Id="rId4" Type="http://schemas.openxmlformats.org/officeDocument/2006/relationships/image" Target="../media/image72.jpe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7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0.png"/><Relationship Id="rId5" Type="http://schemas.openxmlformats.org/officeDocument/2006/relationships/image" Target="../media/image78.png"/><Relationship Id="rId10" Type="http://schemas.openxmlformats.org/officeDocument/2006/relationships/image" Target="../media/image9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7.png"/><Relationship Id="rId7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openxmlformats.org/officeDocument/2006/relationships/image" Target="../media/image85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4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7.png"/><Relationship Id="rId2" Type="http://schemas.openxmlformats.org/officeDocument/2006/relationships/image" Target="../media/image86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10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4.pn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91000"/>
            <a:ext cx="5384800" cy="46863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9800" y="9474200"/>
            <a:ext cx="11290300" cy="30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230"/>
              </a:lnSpc>
            </a:pPr>
            <a:r>
              <a:rPr lang="en-US" sz="1700" b="0" i="0" u="none" strike="noStrike" dirty="0">
                <a:solidFill>
                  <a:srgbClr val="005F9C">
                    <a:alpha val="80000"/>
                  </a:srgbClr>
                </a:solidFill>
                <a:latin typeface="Pretendard Thin"/>
              </a:rPr>
              <a:t>   </a:t>
            </a:r>
            <a:r>
              <a:rPr lang="ko-KR" sz="1700" b="0" i="0" u="none" strike="noStrike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전화</a:t>
            </a:r>
            <a:r>
              <a:rPr lang="en-US" sz="1700" b="0" i="0" u="none" strike="noStrike" dirty="0">
                <a:solidFill>
                  <a:srgbClr val="005F9C">
                    <a:alpha val="80000"/>
                  </a:srgbClr>
                </a:solidFill>
                <a:latin typeface="Pretendard Thin"/>
              </a:rPr>
              <a:t> 031.</a:t>
            </a:r>
            <a:r>
              <a:rPr lang="en-US" sz="1700" dirty="0">
                <a:solidFill>
                  <a:srgbClr val="005F9C">
                    <a:alpha val="80000"/>
                  </a:srgbClr>
                </a:solidFill>
                <a:latin typeface="Pretendard Thin"/>
              </a:rPr>
              <a:t>702</a:t>
            </a:r>
            <a:r>
              <a:rPr lang="en-US" sz="1700" b="0" i="0" u="none" strike="noStrike" dirty="0">
                <a:solidFill>
                  <a:srgbClr val="005F9C">
                    <a:alpha val="80000"/>
                  </a:srgbClr>
                </a:solidFill>
                <a:latin typeface="Pretendard Thin"/>
              </a:rPr>
              <a:t>.6765     </a:t>
            </a:r>
            <a:r>
              <a:rPr lang="ko-KR" sz="1700" b="0" i="0" u="none" strike="noStrike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팩스</a:t>
            </a:r>
            <a:r>
              <a:rPr lang="en-US" sz="1700" b="0" i="0" u="none" strike="noStrike" dirty="0">
                <a:solidFill>
                  <a:srgbClr val="005F9C">
                    <a:alpha val="80000"/>
                  </a:srgbClr>
                </a:solidFill>
                <a:latin typeface="Pretendard Thin"/>
              </a:rPr>
              <a:t> 031.702.6793     </a:t>
            </a:r>
            <a:r>
              <a:rPr lang="ko-KR" sz="1700" b="0" i="0" u="none" strike="noStrike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주소</a:t>
            </a:r>
            <a:r>
              <a:rPr lang="en-US" sz="1700" b="0" i="0" u="none" strike="noStrike" dirty="0">
                <a:solidFill>
                  <a:srgbClr val="005F9C">
                    <a:alpha val="80000"/>
                  </a:srgbClr>
                </a:solidFill>
                <a:latin typeface="Pretendard Thin"/>
              </a:rPr>
              <a:t> </a:t>
            </a:r>
            <a:r>
              <a:rPr lang="ko-KR" altLang="en-US" sz="1700" dirty="0">
                <a:solidFill>
                  <a:srgbClr val="005F9C">
                    <a:alpha val="80000"/>
                  </a:srgbClr>
                </a:solidFill>
                <a:latin typeface="Pretendard Thin"/>
                <a:ea typeface="Pretendard Thin"/>
              </a:rPr>
              <a:t>경기도 성남시 분당구 장미로 </a:t>
            </a:r>
            <a:r>
              <a:rPr lang="en-US" altLang="ko-KR" sz="1700" dirty="0">
                <a:solidFill>
                  <a:srgbClr val="005F9C">
                    <a:alpha val="80000"/>
                  </a:srgbClr>
                </a:solidFill>
                <a:latin typeface="Pretendard Thin"/>
                <a:ea typeface="Pretendard Thin"/>
              </a:rPr>
              <a:t>78 (</a:t>
            </a:r>
            <a:r>
              <a:rPr lang="ko-KR" altLang="en-US" sz="1700" dirty="0" err="1">
                <a:solidFill>
                  <a:srgbClr val="005F9C">
                    <a:alpha val="80000"/>
                  </a:srgbClr>
                </a:solidFill>
                <a:latin typeface="Pretendard Thin"/>
                <a:ea typeface="Pretendard Thin"/>
              </a:rPr>
              <a:t>야탑동</a:t>
            </a:r>
            <a:r>
              <a:rPr lang="ko-KR" altLang="en-US" sz="1700" dirty="0">
                <a:solidFill>
                  <a:srgbClr val="005F9C">
                    <a:alpha val="80000"/>
                  </a:srgbClr>
                </a:solidFill>
                <a:latin typeface="Pretendard Thin"/>
                <a:ea typeface="Pretendard Thin"/>
              </a:rPr>
              <a:t> 시그마</a:t>
            </a:r>
            <a:r>
              <a:rPr lang="en-US" altLang="ko-KR" sz="1700" dirty="0">
                <a:solidFill>
                  <a:srgbClr val="005F9C">
                    <a:alpha val="80000"/>
                  </a:srgbClr>
                </a:solidFill>
                <a:latin typeface="Pretendard Thin"/>
                <a:ea typeface="Pretendard Thin"/>
              </a:rPr>
              <a:t>3 834</a:t>
            </a:r>
            <a:r>
              <a:rPr lang="ko-KR" altLang="en-US" sz="1700" dirty="0">
                <a:solidFill>
                  <a:srgbClr val="005F9C">
                    <a:alpha val="80000"/>
                  </a:srgbClr>
                </a:solidFill>
                <a:latin typeface="Pretendard Thin"/>
                <a:ea typeface="Pretendard Thin"/>
              </a:rPr>
              <a:t>호</a:t>
            </a:r>
            <a:r>
              <a:rPr lang="en-US" altLang="ko-KR" sz="1700" dirty="0">
                <a:solidFill>
                  <a:srgbClr val="005F9C">
                    <a:alpha val="80000"/>
                  </a:srgbClr>
                </a:solidFill>
                <a:latin typeface="Pretendard Thin"/>
                <a:ea typeface="Pretendard Thin"/>
              </a:rPr>
              <a:t>)</a:t>
            </a:r>
            <a:endParaRPr lang="en-US" sz="1700" b="0" i="0" u="none" strike="noStrike" dirty="0">
              <a:solidFill>
                <a:srgbClr val="005F9C">
                  <a:alpha val="80000"/>
                </a:srgbClr>
              </a:solidFill>
              <a:latin typeface="Pretendard Thi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68400" y="4508500"/>
            <a:ext cx="4241800" cy="4559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1220"/>
              </a:lnSpc>
            </a:pPr>
            <a:r>
              <a:rPr lang="en-US" sz="2800" b="1" dirty="0">
                <a:solidFill>
                  <a:srgbClr val="005F9C"/>
                </a:solidFill>
                <a:latin typeface="Pretendard Medium" panose="020B0600000101010101" charset="-127"/>
                <a:ea typeface="Pretendard Medium" panose="020B0600000101010101" charset="-127"/>
              </a:rPr>
              <a:t>Best Service</a:t>
            </a:r>
          </a:p>
          <a:p>
            <a:pPr lvl="0" algn="l">
              <a:lnSpc>
                <a:spcPct val="111220"/>
              </a:lnSpc>
            </a:pPr>
            <a:endParaRPr lang="en-US" sz="2800" b="1" dirty="0">
              <a:solidFill>
                <a:srgbClr val="005F9C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111220"/>
              </a:lnSpc>
            </a:pPr>
            <a:r>
              <a:rPr lang="en-US" sz="2800" b="1" dirty="0">
                <a:solidFill>
                  <a:srgbClr val="005F9C"/>
                </a:solidFill>
                <a:latin typeface="Pretendard Medium" panose="020B0600000101010101" charset="-127"/>
                <a:ea typeface="Pretendard Medium" panose="020B0600000101010101" charset="-127"/>
              </a:rPr>
              <a:t>Best Safety</a:t>
            </a:r>
          </a:p>
          <a:p>
            <a:pPr lvl="0" algn="l">
              <a:lnSpc>
                <a:spcPct val="111220"/>
              </a:lnSpc>
            </a:pPr>
            <a:endParaRPr lang="en-US" sz="2800" b="1" dirty="0">
              <a:solidFill>
                <a:srgbClr val="005F9C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111220"/>
              </a:lnSpc>
            </a:pPr>
            <a:r>
              <a:rPr lang="en-US" sz="2800" b="1" dirty="0">
                <a:solidFill>
                  <a:srgbClr val="005F9C"/>
                </a:solidFill>
                <a:latin typeface="Pretendard Medium" panose="020B0600000101010101" charset="-127"/>
                <a:ea typeface="Pretendard Medium" panose="020B0600000101010101" charset="-127"/>
              </a:rPr>
              <a:t>Best Clean</a:t>
            </a:r>
          </a:p>
          <a:p>
            <a:pPr lvl="0" algn="l">
              <a:lnSpc>
                <a:spcPct val="111220"/>
              </a:lnSpc>
            </a:pPr>
            <a:endParaRPr lang="en-US" sz="2800" b="1" dirty="0">
              <a:solidFill>
                <a:srgbClr val="005F9C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111220"/>
              </a:lnSpc>
            </a:pPr>
            <a:r>
              <a:rPr lang="en-US" sz="2800" b="1" dirty="0">
                <a:solidFill>
                  <a:srgbClr val="005F9C"/>
                </a:solidFill>
                <a:latin typeface="Pretendard Medium" panose="020B0600000101010101" charset="-127"/>
                <a:ea typeface="Pretendard Medium" panose="020B0600000101010101" charset="-127"/>
              </a:rPr>
              <a:t>By SQ-</a:t>
            </a:r>
            <a:r>
              <a:rPr lang="en-US" sz="2800" b="1" dirty="0" err="1">
                <a:solidFill>
                  <a:srgbClr val="005F9C"/>
                </a:solidFill>
                <a:latin typeface="Pretendard Medium" panose="020B0600000101010101" charset="-127"/>
                <a:ea typeface="Pretendard Medium" panose="020B0600000101010101" charset="-127"/>
              </a:rPr>
              <a:t>Systec</a:t>
            </a:r>
            <a:endParaRPr lang="en-US" sz="2800" b="1" dirty="0">
              <a:solidFill>
                <a:srgbClr val="005F9C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111220"/>
              </a:lnSpc>
            </a:pPr>
            <a:endParaRPr lang="en-US" sz="3300" b="1" i="0" u="none" strike="noStrike" dirty="0">
              <a:solidFill>
                <a:srgbClr val="005F9C"/>
              </a:solidFill>
              <a:latin typeface="SpoqaHanSans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68400" y="5130800"/>
            <a:ext cx="51308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endParaRPr lang="ko-KR" sz="2800" b="0" i="0" u="none" strike="noStrike" dirty="0">
              <a:solidFill>
                <a:srgbClr val="005F9C"/>
              </a:solidFill>
              <a:ea typeface="Pretendard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39800" y="3352800"/>
            <a:ext cx="38481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230"/>
              </a:lnSpc>
            </a:pPr>
            <a:r>
              <a:rPr lang="en-US" altLang="ko-KR" sz="1900" spc="-1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- Special Quality -</a:t>
            </a:r>
            <a:endParaRPr lang="ko-KR" sz="1900" b="0" i="0" u="none" strike="noStrike" spc="-100" dirty="0">
              <a:solidFill>
                <a:srgbClr val="005F9C">
                  <a:alpha val="80000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188700" y="3302000"/>
            <a:ext cx="62611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50230"/>
              </a:lnSpc>
            </a:pPr>
            <a:r>
              <a:rPr lang="en-US" altLang="ko-KR" sz="1900" b="0" i="0" u="none" strike="noStrike" spc="-1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www.sqsystec.com</a:t>
            </a:r>
            <a:endParaRPr lang="ko-KR" sz="1900" b="0" i="0" u="none" strike="noStrike" spc="-100" dirty="0">
              <a:solidFill>
                <a:srgbClr val="005F9C">
                  <a:alpha val="80000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68400" y="7670800"/>
            <a:ext cx="54610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endParaRPr lang="en-US" sz="2800" b="0" i="0" u="none" strike="noStrike" dirty="0">
              <a:solidFill>
                <a:srgbClr val="005F9C"/>
              </a:solidFill>
              <a:latin typeface="Pretendard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68400" y="8178800"/>
            <a:ext cx="3060700" cy="368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endParaRPr lang="ko-KR" sz="2000" b="0" i="0" u="none" strike="noStrike" spc="-100" dirty="0">
              <a:solidFill>
                <a:srgbClr val="005F9C"/>
              </a:solidFill>
              <a:ea typeface="Pretendard Light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2639325-1007-0DD5-4B1A-714173845931}"/>
              </a:ext>
            </a:extLst>
          </p:cNvPr>
          <p:cNvGrpSpPr/>
          <p:nvPr/>
        </p:nvGrpSpPr>
        <p:grpSpPr>
          <a:xfrm>
            <a:off x="838200" y="662536"/>
            <a:ext cx="16649357" cy="1695782"/>
            <a:chOff x="838543" y="609600"/>
            <a:chExt cx="16649357" cy="158115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69400" y="850900"/>
              <a:ext cx="8318500" cy="13335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543" y="857250"/>
              <a:ext cx="8318500" cy="13335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10993" y="609600"/>
              <a:ext cx="292100" cy="2921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9258300"/>
            <a:ext cx="16611600" cy="25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848100"/>
            <a:ext cx="16611600" cy="25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162300"/>
            <a:ext cx="16611600" cy="25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900" y="4191000"/>
            <a:ext cx="10896600" cy="47117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286000" y="1054100"/>
            <a:ext cx="13614400" cy="2133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0429"/>
              </a:lnSpc>
            </a:pPr>
            <a:r>
              <a:rPr lang="ko-KR" altLang="en-US" sz="7200" dirty="0">
                <a:solidFill>
                  <a:srgbClr val="005F9C"/>
                </a:solidFill>
                <a:latin typeface="Pretendard Bold" panose="020B0600000101010101" charset="-127"/>
                <a:ea typeface="Pretendard Bold" panose="020B0600000101010101" charset="-127"/>
              </a:rPr>
              <a:t>㈜ </a:t>
            </a:r>
            <a:r>
              <a:rPr lang="ko-KR" altLang="en-US" sz="7200" dirty="0" err="1">
                <a:solidFill>
                  <a:srgbClr val="005F9C"/>
                </a:solidFill>
                <a:latin typeface="Pretendard Bold" panose="020B0600000101010101" charset="-127"/>
                <a:ea typeface="Pretendard Bold" panose="020B0600000101010101" charset="-127"/>
              </a:rPr>
              <a:t>에스큐시스텍</a:t>
            </a:r>
            <a:r>
              <a:rPr lang="ko-KR" altLang="en-US" sz="7200" dirty="0">
                <a:solidFill>
                  <a:srgbClr val="005F9C"/>
                </a:solidFill>
                <a:latin typeface="Pretendard Bold" panose="020B0600000101010101" charset="-127"/>
                <a:ea typeface="Pretendard Bold" panose="020B0600000101010101" charset="-127"/>
              </a:rPr>
              <a:t>  회사소개서</a:t>
            </a:r>
            <a:endParaRPr lang="en-US" altLang="ko-KR" sz="7200" dirty="0">
              <a:solidFill>
                <a:srgbClr val="005F9C"/>
              </a:solidFill>
              <a:latin typeface="Pretendard Bold" panose="020B0600000101010101" charset="-127"/>
              <a:ea typeface="Pretendard Bold" panose="020B0600000101010101" charset="-127"/>
            </a:endParaRPr>
          </a:p>
          <a:p>
            <a:pPr lvl="0" algn="ctr">
              <a:lnSpc>
                <a:spcPct val="100429"/>
              </a:lnSpc>
            </a:pPr>
            <a:r>
              <a:rPr lang="en-US" sz="4000" b="0" i="0" u="none" strike="noStrike" dirty="0">
                <a:solidFill>
                  <a:srgbClr val="005F9C"/>
                </a:solidFill>
                <a:latin typeface="Pretendard Regular" panose="020B0600000101010101" charset="-127"/>
                <a:ea typeface="Pretendard Regular" panose="020B0600000101010101" charset="-127"/>
              </a:rPr>
              <a:t>- </a:t>
            </a:r>
            <a:r>
              <a:rPr lang="en-US" sz="4000" dirty="0">
                <a:solidFill>
                  <a:srgbClr val="005F9C"/>
                </a:solidFill>
                <a:latin typeface="Pretendard Regular" panose="020B0600000101010101" charset="-127"/>
                <a:ea typeface="Pretendard Regular" panose="020B0600000101010101" charset="-127"/>
              </a:rPr>
              <a:t>New</a:t>
            </a:r>
            <a:r>
              <a:rPr lang="ko-KR" altLang="en-US" sz="4000" dirty="0">
                <a:solidFill>
                  <a:srgbClr val="005F9C"/>
                </a:solidFill>
                <a:latin typeface="Pretendard Regular" panose="020B0600000101010101" charset="-127"/>
                <a:ea typeface="Pretendard Regular" panose="020B0600000101010101" charset="-127"/>
              </a:rPr>
              <a:t> </a:t>
            </a:r>
            <a:r>
              <a:rPr lang="en-US" altLang="ko-KR" sz="4000" dirty="0">
                <a:solidFill>
                  <a:srgbClr val="005F9C"/>
                </a:solidFill>
                <a:latin typeface="Pretendard Regular" panose="020B0600000101010101" charset="-127"/>
                <a:ea typeface="Pretendard Regular" panose="020B0600000101010101" charset="-127"/>
              </a:rPr>
              <a:t>Paradigm</a:t>
            </a:r>
            <a:r>
              <a:rPr lang="ko-KR" altLang="en-US" sz="4000" dirty="0">
                <a:solidFill>
                  <a:srgbClr val="005F9C"/>
                </a:solidFill>
                <a:latin typeface="Pretendard Regular" panose="020B0600000101010101" charset="-127"/>
                <a:ea typeface="Pretendard Regular" panose="020B0600000101010101" charset="-127"/>
              </a:rPr>
              <a:t> </a:t>
            </a:r>
            <a:r>
              <a:rPr lang="en-US" altLang="ko-KR" sz="4000" dirty="0">
                <a:solidFill>
                  <a:srgbClr val="005F9C"/>
                </a:solidFill>
                <a:latin typeface="Pretendard Regular" panose="020B0600000101010101" charset="-127"/>
                <a:ea typeface="Pretendard Regular" panose="020B0600000101010101" charset="-127"/>
              </a:rPr>
              <a:t>for</a:t>
            </a:r>
            <a:r>
              <a:rPr lang="ko-KR" altLang="en-US" sz="4000" dirty="0">
                <a:solidFill>
                  <a:srgbClr val="005F9C"/>
                </a:solidFill>
                <a:latin typeface="Pretendard Regular" panose="020B0600000101010101" charset="-127"/>
                <a:ea typeface="Pretendard Regular" panose="020B0600000101010101" charset="-127"/>
              </a:rPr>
              <a:t> </a:t>
            </a:r>
            <a:r>
              <a:rPr lang="en-US" altLang="ko-KR" sz="4000" dirty="0">
                <a:solidFill>
                  <a:srgbClr val="005F9C"/>
                </a:solidFill>
                <a:latin typeface="Pretendard Regular" panose="020B0600000101010101" charset="-127"/>
                <a:ea typeface="Pretendard Regular" panose="020B0600000101010101" charset="-127"/>
              </a:rPr>
              <a:t>Building</a:t>
            </a:r>
            <a:r>
              <a:rPr lang="ko-KR" altLang="en-US" sz="4000" dirty="0">
                <a:solidFill>
                  <a:srgbClr val="005F9C"/>
                </a:solidFill>
                <a:latin typeface="Pretendard Regular" panose="020B0600000101010101" charset="-127"/>
                <a:ea typeface="Pretendard Regular" panose="020B0600000101010101" charset="-127"/>
              </a:rPr>
              <a:t> </a:t>
            </a:r>
            <a:r>
              <a:rPr lang="en-US" altLang="ko-KR" sz="4000" dirty="0">
                <a:solidFill>
                  <a:srgbClr val="005F9C"/>
                </a:solidFill>
                <a:latin typeface="Pretendard Regular" panose="020B0600000101010101" charset="-127"/>
                <a:ea typeface="Pretendard Regular" panose="020B0600000101010101" charset="-127"/>
              </a:rPr>
              <a:t>Management -</a:t>
            </a:r>
            <a:endParaRPr lang="en-US" sz="4000" b="0" i="0" u="none" strike="noStrike" dirty="0">
              <a:solidFill>
                <a:srgbClr val="005F9C"/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68400" y="6464300"/>
            <a:ext cx="4381500" cy="901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8770"/>
              </a:lnSpc>
            </a:pPr>
            <a:endParaRPr lang="ko-KR" sz="2800" b="0" i="0" u="none" strike="noStrike" dirty="0">
              <a:solidFill>
                <a:srgbClr val="005F9C"/>
              </a:solidFill>
              <a:ea typeface="Pretendard Regular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93800" y="5994400"/>
            <a:ext cx="24130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endParaRPr lang="en-US" sz="2800" b="0" i="0" u="none" strike="noStrike" dirty="0">
              <a:solidFill>
                <a:srgbClr val="005F9C"/>
              </a:solidFill>
              <a:latin typeface="Pretendard Regular"/>
            </a:endParaRPr>
          </a:p>
        </p:txBody>
      </p:sp>
      <p:pic>
        <p:nvPicPr>
          <p:cNvPr id="22" name="Picture 16">
            <a:extLst>
              <a:ext uri="{FF2B5EF4-FFF2-40B4-BE49-F238E27FC236}">
                <a16:creationId xmlns:a16="http://schemas.microsoft.com/office/drawing/2014/main" id="{479C3760-F723-2300-E6B9-5F795905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985"/>
            <a:ext cx="2565108" cy="6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C040EFB4-3E14-D03F-40CA-3BEDE98CB170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C329C-3951-9466-FF22-E60269F8B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3590E1-A23B-ADB3-593D-5CDB9D60E0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3623167-89C0-11C1-5985-97BA0C571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99A0EA4-3B7C-E890-A65D-6AC7A9B87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370383"/>
              </p:ext>
            </p:extLst>
          </p:nvPr>
        </p:nvGraphicFramePr>
        <p:xfrm>
          <a:off x="1033307" y="2051289"/>
          <a:ext cx="16221386" cy="7165515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5186">
                  <a:extLst>
                    <a:ext uri="{9D8B030D-6E8A-4147-A177-3AD203B41FA5}">
                      <a16:colId xmlns:a16="http://schemas.microsoft.com/office/drawing/2014/main" val="2001451691"/>
                    </a:ext>
                  </a:extLst>
                </a:gridCol>
              </a:tblGrid>
              <a:tr h="3092704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2400" b="0" i="0" u="none" strike="noStrike" spc="-200" dirty="0">
                          <a:solidFill>
                            <a:srgbClr val="FFFFFF">
                              <a:alpha val="80000"/>
                            </a:srgbClr>
                          </a:solidFill>
                          <a:ea typeface="Pretendard Bold"/>
                        </a:rPr>
                        <a:t>인사의 기본원칙</a:t>
                      </a:r>
                    </a:p>
                  </a:txBody>
                  <a:tcPr marL="19050" marR="19050" marT="19050" marB="19050" anchor="ctr">
                    <a:lnL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25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0">
                        <a:lnSpc>
                          <a:spcPct val="120000"/>
                        </a:lnSpc>
                        <a:spcAft>
                          <a:spcPct val="3000"/>
                        </a:spcAft>
                        <a:buClrTx/>
                        <a:buFontTx/>
                        <a:buNone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 </a:t>
                      </a:r>
                      <a:r>
                        <a:rPr lang="ko-KR" altLang="en-US" sz="2000" dirty="0" err="1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경비업법에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 적합한 자를 채용하여 사전 교육 후 배치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marL="0" indent="0" latinLnBrk="0">
                        <a:lnSpc>
                          <a:spcPct val="120000"/>
                        </a:lnSpc>
                        <a:spcAft>
                          <a:spcPct val="3000"/>
                        </a:spcAft>
                        <a:buClrTx/>
                        <a:buFontTx/>
                        <a:buNone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▶인사발령 서류 제출 후 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 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부적격자는 즉시 교체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marL="0" indent="0" latinLnBrk="0">
                        <a:lnSpc>
                          <a:spcPct val="120000"/>
                        </a:lnSpc>
                        <a:spcAft>
                          <a:spcPct val="3000"/>
                        </a:spcAft>
                        <a:buClrTx/>
                        <a:buFontTx/>
                        <a:buNone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▶본사 규정에 따른 정년 적용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, 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우수자는 정년 연장 가능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marL="0" indent="0" latinLnBrk="0">
                        <a:lnSpc>
                          <a:spcPct val="120000"/>
                        </a:lnSpc>
                        <a:spcAft>
                          <a:spcPct val="3000"/>
                        </a:spcAft>
                        <a:buClrTx/>
                        <a:buFontTx/>
                        <a:buNone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▶건강진단서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, 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신원조회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, 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재정보증 후 고용계약 체결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marL="0" indent="0" latinLnBrk="0">
                        <a:lnSpc>
                          <a:spcPct val="120000"/>
                        </a:lnSpc>
                        <a:spcAft>
                          <a:spcPct val="3000"/>
                        </a:spcAft>
                        <a:buClrTx/>
                        <a:buFontTx/>
                        <a:buNone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▶근로계약은 고용계약 </a:t>
                      </a:r>
                      <a:r>
                        <a:rPr lang="ko-KR" altLang="en-US" sz="2000" dirty="0" err="1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만료일까지며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, 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계약 연장 시 근로계약도 연장</a:t>
                      </a:r>
                      <a:endParaRPr lang="ko-KR" altLang="en-US" sz="2000" b="1" dirty="0">
                        <a:solidFill>
                          <a:srgbClr val="292929"/>
                        </a:solidFill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marL="19050" marR="19050" marT="19050" marB="19050" anchor="ctr">
                    <a:lnL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10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1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17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0" i="0" u="none" strike="noStrike" spc="-200" dirty="0">
                          <a:solidFill>
                            <a:srgbClr val="FFFFFF">
                              <a:alpha val="80000"/>
                            </a:srgbClr>
                          </a:solidFill>
                          <a:ea typeface="Pretendard Bold"/>
                        </a:rPr>
                        <a:t>경비 근무자 자격</a:t>
                      </a:r>
                    </a:p>
                  </a:txBody>
                  <a:tcPr marL="19050" marR="19050" marT="19050" marB="19050" anchor="ctr">
                    <a:lnL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25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atinLnBrk="0">
                        <a:lnSpc>
                          <a:spcPct val="120000"/>
                        </a:lnSpc>
                        <a:spcAft>
                          <a:spcPct val="3000"/>
                        </a:spcAft>
                        <a:buClrTx/>
                        <a:buFontTx/>
                        <a:buNone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 경비 근무자 연령은 입주자 대표회의와 협의하여 결정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latinLnBrk="0">
                        <a:lnSpc>
                          <a:spcPct val="120000"/>
                        </a:lnSpc>
                        <a:spcAft>
                          <a:spcPct val="3000"/>
                        </a:spcAft>
                        <a:buClrTx/>
                        <a:buFontTx/>
                        <a:buNone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 본사 취업규칙에 따른 결격사유 해당자는 채용 불가</a:t>
                      </a:r>
                      <a:b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</a:b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    　  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(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병역 미필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, 18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세 미만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, 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금고 이상 형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·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파산 선고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, 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금치산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·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한정치산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, 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자격 정지 형 </a:t>
                      </a:r>
                      <a:r>
                        <a:rPr lang="ko-KR" altLang="en-US" sz="2000" dirty="0" err="1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미종료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, 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채용 기준 미달 등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)</a:t>
                      </a:r>
                    </a:p>
                    <a:p>
                      <a:pPr latinLnBrk="0">
                        <a:lnSpc>
                          <a:spcPct val="120000"/>
                        </a:lnSpc>
                        <a:spcAft>
                          <a:spcPct val="3000"/>
                        </a:spcAft>
                        <a:buClrTx/>
                        <a:buFontTx/>
                        <a:buNone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 신체 건강하고 사상이 건전한 자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latinLnBrk="0">
                        <a:lnSpc>
                          <a:spcPct val="120000"/>
                        </a:lnSpc>
                        <a:spcAft>
                          <a:spcPct val="3000"/>
                        </a:spcAft>
                        <a:buClrTx/>
                        <a:buFontTx/>
                        <a:buNone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 용모 및 품행이 단정한 자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latinLnBrk="0">
                        <a:lnSpc>
                          <a:spcPct val="120000"/>
                        </a:lnSpc>
                        <a:spcAft>
                          <a:spcPct val="3000"/>
                        </a:spcAft>
                        <a:buClrTx/>
                        <a:buFontTx/>
                        <a:buNone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 대인관계가 원만하고 서비스 정신이 투철한 자</a:t>
                      </a:r>
                      <a:endParaRPr lang="en-US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marL="19050" marR="19050" marT="19050" marB="19050" anchor="ctr">
                    <a:lnL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710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5">
            <a:extLst>
              <a:ext uri="{FF2B5EF4-FFF2-40B4-BE49-F238E27FC236}">
                <a16:creationId xmlns:a16="http://schemas.microsoft.com/office/drawing/2014/main" id="{BC5BDD2F-7CB4-DB1F-83E4-3C63C4BF74C6}"/>
              </a:ext>
            </a:extLst>
          </p:cNvPr>
          <p:cNvSpPr txBox="1"/>
          <p:nvPr/>
        </p:nvSpPr>
        <p:spPr>
          <a:xfrm>
            <a:off x="736600" y="228600"/>
            <a:ext cx="35179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C88632C-A87A-FBD1-A31C-9A3408DA21F4}"/>
              </a:ext>
            </a:extLst>
          </p:cNvPr>
          <p:cNvSpPr txBox="1"/>
          <p:nvPr/>
        </p:nvSpPr>
        <p:spPr>
          <a:xfrm>
            <a:off x="748707" y="340137"/>
            <a:ext cx="9855200" cy="104144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경비 관리 </a:t>
            </a:r>
            <a:r>
              <a:rPr lang="ko-KR" altLang="en-US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서비스  →</a:t>
            </a:r>
            <a:r>
              <a:rPr lang="en-US" altLang="ko-KR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 </a:t>
            </a:r>
            <a:r>
              <a:rPr lang="ko-KR" altLang="en-US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인사 기본 계획</a:t>
            </a:r>
            <a:endParaRPr lang="ko-KR" altLang="ko-KR" sz="4700" b="0" i="0" u="none" strike="noStrike" spc="-400" dirty="0">
              <a:solidFill>
                <a:srgbClr val="FFFFFF"/>
              </a:solidFill>
              <a:latin typeface="Pretendard Bold" panose="020B0600000101010101" charset="-127"/>
              <a:ea typeface="Pretendard Bold" panose="020B0600000101010101" charset="-127"/>
            </a:endParaRPr>
          </a:p>
          <a:p>
            <a:pPr lvl="0" algn="l">
              <a:lnSpc>
                <a:spcPct val="99600"/>
              </a:lnSpc>
            </a:pPr>
            <a:endParaRPr lang="en-US" sz="2200" b="0" i="0" u="none" strike="noStrike" spc="-200" dirty="0">
              <a:solidFill>
                <a:srgbClr val="FFFFFF"/>
              </a:solidFill>
              <a:latin typeface="Pretendard Medium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04DD82B-EFE3-3733-D566-948C4445B4A4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12747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D5091-6A47-DD4B-D7A0-1DA9A40B4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2170F31-0D3F-46CF-F070-AA7D363F47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10CBFCD-B7AE-8954-248D-01E6C5C9F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24B8D5C-4865-4626-0081-56ECE8C2D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18385"/>
              </p:ext>
            </p:extLst>
          </p:nvPr>
        </p:nvGraphicFramePr>
        <p:xfrm>
          <a:off x="1033307" y="2247901"/>
          <a:ext cx="16221386" cy="6705600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5186">
                  <a:extLst>
                    <a:ext uri="{9D8B030D-6E8A-4147-A177-3AD203B41FA5}">
                      <a16:colId xmlns:a16="http://schemas.microsoft.com/office/drawing/2014/main" val="2001451691"/>
                    </a:ext>
                  </a:extLst>
                </a:gridCol>
              </a:tblGrid>
              <a:tr h="2941088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2400" b="0" i="0" u="none" strike="noStrike" spc="-200" dirty="0">
                          <a:solidFill>
                            <a:srgbClr val="FFFFFF">
                              <a:alpha val="80000"/>
                            </a:srgbClr>
                          </a:solidFill>
                          <a:ea typeface="Pretendard Bold"/>
                        </a:rPr>
                        <a:t>경비원 채용의 기준</a:t>
                      </a:r>
                    </a:p>
                  </a:txBody>
                  <a:tcPr marL="19050" marR="19050" marT="19050" marB="19050" anchor="ctr">
                    <a:lnL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25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▶신체 건강하고 사명감 있는 근무자 배치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▶아파트 및 주상복합 근무 경험자 우선 배치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▶단지 실정에 맞는 인원 구성 및 기구 체제 개편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▶기존 근무자 중 우수자는 면접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·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검증 후 채용</a:t>
                      </a:r>
                      <a:endParaRPr lang="en-US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marL="19050" marR="19050" marT="19050" marB="19050" anchor="ctr">
                    <a:lnL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140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7372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2400" b="0" i="0" u="none" strike="noStrike" spc="-200" dirty="0">
                          <a:solidFill>
                            <a:srgbClr val="FFFFFF">
                              <a:alpha val="80000"/>
                            </a:srgbClr>
                          </a:solidFill>
                          <a:ea typeface="Pretendard Bold"/>
                        </a:rPr>
                        <a:t>경비원 근무기강확립에 대한 방안</a:t>
                      </a:r>
                      <a:endParaRPr lang="en-US" sz="2400" dirty="0"/>
                    </a:p>
                  </a:txBody>
                  <a:tcPr marL="19050" marR="19050" marT="19050" marB="19050" anchor="ctr">
                    <a:lnL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25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 본사의 관리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·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감독 강화로 근무기강 확립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 부서 간 협력체제 완벽 구성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 노사문제는 본사가 적법 절차에 따라 해결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 우수 근무자는 표창</a:t>
                      </a:r>
                      <a:r>
                        <a:rPr lang="en-US" altLang="ko-KR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·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포상으로 사기 진작</a:t>
                      </a:r>
                      <a:endParaRPr lang="en-US" altLang="ko-KR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1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　</a:t>
                      </a:r>
                      <a:r>
                        <a:rPr lang="ko-KR" altLang="en-US" sz="2000" dirty="0"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▶ 근무 불량자는 소양교육 및 징계 조치</a:t>
                      </a:r>
                      <a:endParaRPr lang="en-US" sz="2000" dirty="0"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marL="19050" marR="19050" marT="19050" marB="19050" anchor="ctr">
                    <a:lnL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134471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5">
            <a:extLst>
              <a:ext uri="{FF2B5EF4-FFF2-40B4-BE49-F238E27FC236}">
                <a16:creationId xmlns:a16="http://schemas.microsoft.com/office/drawing/2014/main" id="{D235B4AB-6A04-10B5-F594-B8DF10EE3B33}"/>
              </a:ext>
            </a:extLst>
          </p:cNvPr>
          <p:cNvSpPr txBox="1"/>
          <p:nvPr/>
        </p:nvSpPr>
        <p:spPr>
          <a:xfrm>
            <a:off x="736600" y="228600"/>
            <a:ext cx="35179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8D65A14-64CC-26A4-8AAD-5EFA69E59BA8}"/>
              </a:ext>
            </a:extLst>
          </p:cNvPr>
          <p:cNvSpPr txBox="1"/>
          <p:nvPr/>
        </p:nvSpPr>
        <p:spPr>
          <a:xfrm>
            <a:off x="748707" y="340137"/>
            <a:ext cx="9855200" cy="104144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경비 관리 </a:t>
            </a:r>
            <a:r>
              <a:rPr lang="ko-KR" altLang="en-US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서비스  →</a:t>
            </a:r>
            <a:r>
              <a:rPr lang="en-US" altLang="ko-KR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 </a:t>
            </a:r>
            <a:r>
              <a:rPr lang="ko-KR" altLang="en-US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인사 기본 계획</a:t>
            </a:r>
            <a:endParaRPr lang="ko-KR" altLang="ko-KR" sz="4700" b="0" i="0" u="none" strike="noStrike" spc="-400" dirty="0">
              <a:solidFill>
                <a:srgbClr val="FFFFFF"/>
              </a:solidFill>
              <a:latin typeface="Pretendard Bold" panose="020B0600000101010101" charset="-127"/>
              <a:ea typeface="Pretendard Bold" panose="020B0600000101010101" charset="-127"/>
            </a:endParaRPr>
          </a:p>
          <a:p>
            <a:pPr lvl="0" algn="l">
              <a:lnSpc>
                <a:spcPct val="99600"/>
              </a:lnSpc>
            </a:pPr>
            <a:endParaRPr lang="en-US" sz="2200" b="0" i="0" u="none" strike="noStrike" spc="-200" dirty="0">
              <a:solidFill>
                <a:srgbClr val="FFFFFF"/>
              </a:solidFill>
              <a:latin typeface="Pretendard Medium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9D151C9-8893-A21D-FCF9-55CEDA55F5E3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03688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7545" y="-3294"/>
            <a:ext cx="18288000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37" y="3145527"/>
            <a:ext cx="5377087" cy="51987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0"/>
            <a:ext cx="18364200" cy="1320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미화 운영 계획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0BDAB8F9-20D2-4876-226C-467A160AE3C2}"/>
              </a:ext>
            </a:extLst>
          </p:cNvPr>
          <p:cNvGrpSpPr/>
          <p:nvPr/>
        </p:nvGrpSpPr>
        <p:grpSpPr>
          <a:xfrm>
            <a:off x="2556555" y="3364401"/>
            <a:ext cx="555625" cy="555625"/>
            <a:chOff x="10890250" y="533738"/>
            <a:chExt cx="555625" cy="55562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spc="-100" dirty="0">
                  <a:solidFill>
                    <a:srgbClr val="134471"/>
                  </a:solidFill>
                  <a:latin typeface="Pretendard Bold"/>
                </a:rPr>
                <a:t>1</a:t>
              </a:r>
              <a:endParaRPr lang="en-US" sz="2400" b="0" i="0" u="none" strike="noStrike" spc="-100" dirty="0">
                <a:solidFill>
                  <a:srgbClr val="134471"/>
                </a:solidFill>
                <a:latin typeface="Pretendard Bold"/>
              </a:endParaRP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448928" y="3909801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청소 구분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-133082" y="5425124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교육 ＆ 관리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674915" y="7458973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미화원 채용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2715305" y="7330399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FFFFFF"/>
                </a:solidFill>
                <a:ea typeface="Pretendard Bold"/>
              </a:rPr>
              <a:t>청소 계획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3888526" y="5104613"/>
            <a:ext cx="17399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FFFFFF"/>
                </a:solidFill>
                <a:ea typeface="Pretendard Bold"/>
              </a:rPr>
              <a:t>근무시간 및 근무형태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8FB6D0F-D1E2-4446-4AAA-DA95BC166172}"/>
              </a:ext>
            </a:extLst>
          </p:cNvPr>
          <p:cNvGrpSpPr/>
          <p:nvPr/>
        </p:nvGrpSpPr>
        <p:grpSpPr>
          <a:xfrm>
            <a:off x="6381487" y="1880374"/>
            <a:ext cx="8081098" cy="7313271"/>
            <a:chOff x="6381487" y="1880374"/>
            <a:chExt cx="4361286" cy="455992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1487" y="2807011"/>
              <a:ext cx="4051300" cy="38100"/>
            </a:xfrm>
            <a:prstGeom prst="rect">
              <a:avLst/>
            </a:prstGeom>
          </p:spPr>
        </p:pic>
        <p:sp>
          <p:nvSpPr>
            <p:cNvPr id="43" name="TextBox 43"/>
            <p:cNvSpPr txBox="1"/>
            <p:nvPr/>
          </p:nvSpPr>
          <p:spPr>
            <a:xfrm>
              <a:off x="7047073" y="1880374"/>
              <a:ext cx="3695700" cy="635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4000" spc="-300" dirty="0">
                  <a:solidFill>
                    <a:srgbClr val="134471"/>
                  </a:solidFill>
                  <a:ea typeface="Pretendard Bold"/>
                </a:rPr>
                <a:t>청소 구분</a:t>
              </a:r>
              <a:endParaRPr lang="ko-KR" sz="4000" b="0" i="0" u="none" strike="noStrike" spc="-300" dirty="0">
                <a:solidFill>
                  <a:srgbClr val="134471"/>
                </a:solidFill>
                <a:ea typeface="Pretendard Bold"/>
              </a:endParaRP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6381487" y="3247971"/>
              <a:ext cx="3423745" cy="31923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2400" dirty="0">
                  <a:latin typeface="Pretendard Regular" panose="020B0600000101010101" charset="-127"/>
                  <a:ea typeface="Pretendard Regular" panose="020B0600000101010101" charset="-127"/>
                </a:rPr>
                <a:t>✅ 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일일 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청소 </a:t>
              </a:r>
              <a:endParaRPr lang="en-US" altLang="ko-KR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매일 반복하여 실시 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(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위생 중심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)</a:t>
              </a:r>
            </a:p>
            <a:p>
              <a:pPr lvl="0" algn="l">
                <a:lnSpc>
                  <a:spcPct val="99600"/>
                </a:lnSpc>
              </a:pPr>
              <a:r>
                <a:rPr lang="ko-KR" altLang="en-US" sz="2400" spc="-200" dirty="0" err="1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개인뱔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책임지역 및 구역 담당</a:t>
              </a:r>
              <a:endParaRPr lang="en-US" altLang="ko-KR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출입 및 통행이 빈번한 곳 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(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현관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화장실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복도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)</a:t>
              </a:r>
            </a:p>
            <a:p>
              <a:pPr lvl="0" algn="l">
                <a:lnSpc>
                  <a:spcPct val="99600"/>
                </a:lnSpc>
              </a:pPr>
              <a:endParaRPr lang="en-US" altLang="ko-KR" sz="2400" dirty="0"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dirty="0">
                  <a:latin typeface="Pretendard Regular" panose="020B0600000101010101" charset="-127"/>
                  <a:ea typeface="Pretendard Regular" panose="020B0600000101010101" charset="-127"/>
                </a:rPr>
                <a:t>✅ 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주간 청소</a:t>
              </a:r>
              <a:endParaRPr lang="en-US" altLang="ko-KR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일주일에 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1~2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회 실시</a:t>
              </a: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인원의 출입이 적은 장소 대상</a:t>
              </a:r>
              <a:endParaRPr lang="en-US" altLang="ko-KR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개인별 담당지역 및 구역 설정 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(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시설 유지 및 기능유지 중심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)</a:t>
              </a:r>
            </a:p>
            <a:p>
              <a:pPr lvl="0" algn="l">
                <a:lnSpc>
                  <a:spcPct val="99600"/>
                </a:lnSpc>
              </a:pPr>
              <a:endParaRPr lang="en-US" altLang="ko-KR" sz="2400" dirty="0"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dirty="0">
                  <a:latin typeface="Pretendard Regular" panose="020B0600000101010101" charset="-127"/>
                  <a:ea typeface="Pretendard Regular" panose="020B0600000101010101" charset="-127"/>
                </a:rPr>
                <a:t>✅ 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대청소</a:t>
              </a:r>
              <a:endParaRPr lang="en-US" altLang="ko-KR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월간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분기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반기별 정기적 청소</a:t>
              </a: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개인 책임 업이 전체가 담당</a:t>
              </a:r>
              <a:endParaRPr lang="en-US" altLang="ko-KR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관리사무소 협의 후 일정 계획에 따라 진행</a:t>
              </a: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대상 </a:t>
              </a:r>
              <a:r>
                <a:rPr lang="en-US" altLang="ko-KR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:  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복도</a:t>
              </a:r>
              <a:r>
                <a:rPr lang="en-US" altLang="ko-KR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z="2400" spc="-200" dirty="0" err="1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지하주타장</a:t>
              </a:r>
              <a:r>
                <a:rPr lang="en-US" altLang="ko-KR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z="2400" spc="-200" dirty="0" err="1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계딴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물청소 및 광택작업</a:t>
              </a: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</p:txBody>
        </p: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3B1848D6-2F80-A9D0-1514-FEF5E9A16241}"/>
                </a:ext>
              </a:extLst>
            </p:cNvPr>
            <p:cNvGrpSpPr/>
            <p:nvPr/>
          </p:nvGrpSpPr>
          <p:grpSpPr>
            <a:xfrm>
              <a:off x="6418464" y="1931174"/>
              <a:ext cx="534318" cy="520700"/>
              <a:chOff x="11277600" y="3194050"/>
              <a:chExt cx="647700" cy="647700"/>
            </a:xfrm>
          </p:grpSpPr>
          <p:pic>
            <p:nvPicPr>
              <p:cNvPr id="62" name="Picture 9">
                <a:extLst>
                  <a:ext uri="{FF2B5EF4-FFF2-40B4-BE49-F238E27FC236}">
                    <a16:creationId xmlns:a16="http://schemas.microsoft.com/office/drawing/2014/main" id="{8D78DDDD-955F-AA70-6D7D-3523838BA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63" name="그룹 62">
                <a:extLst>
                  <a:ext uri="{FF2B5EF4-FFF2-40B4-BE49-F238E27FC236}">
                    <a16:creationId xmlns:a16="http://schemas.microsoft.com/office/drawing/2014/main" id="{F132B34D-0FD3-5BBD-3F5C-B0529BFF2764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64" name="Picture 10">
                  <a:extLst>
                    <a:ext uri="{FF2B5EF4-FFF2-40B4-BE49-F238E27FC236}">
                      <a16:creationId xmlns:a16="http://schemas.microsoft.com/office/drawing/2014/main" id="{97C721F4-F94E-1011-878E-E81EE486D6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65" name="TextBox 11">
                  <a:extLst>
                    <a:ext uri="{FF2B5EF4-FFF2-40B4-BE49-F238E27FC236}">
                      <a16:creationId xmlns:a16="http://schemas.microsoft.com/office/drawing/2014/main" id="{AB04853E-C68A-9AD9-5D81-10FCEC00941F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800" b="0" i="0" u="none" strike="noStrike" spc="-200" dirty="0">
                      <a:solidFill>
                        <a:srgbClr val="FFFFFF"/>
                      </a:solidFill>
                      <a:latin typeface="Pretendard Bold"/>
                    </a:rPr>
                    <a:t>1</a:t>
                  </a:r>
                </a:p>
              </p:txBody>
            </p:sp>
          </p:grpSp>
        </p:grp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91BA259F-C5D5-77E3-13F9-CD24F33E8C74}"/>
              </a:ext>
            </a:extLst>
          </p:cNvPr>
          <p:cNvGrpSpPr/>
          <p:nvPr/>
        </p:nvGrpSpPr>
        <p:grpSpPr>
          <a:xfrm>
            <a:off x="895417" y="4784917"/>
            <a:ext cx="555625" cy="555625"/>
            <a:chOff x="8864368" y="1908513"/>
            <a:chExt cx="555625" cy="555625"/>
          </a:xfrm>
        </p:grpSpPr>
        <p:pic>
          <p:nvPicPr>
            <p:cNvPr id="68" name="Picture 12">
              <a:extLst>
                <a:ext uri="{FF2B5EF4-FFF2-40B4-BE49-F238E27FC236}">
                  <a16:creationId xmlns:a16="http://schemas.microsoft.com/office/drawing/2014/main" id="{A9CD43C4-9371-70B4-E204-07CB128CF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4368" y="1908513"/>
              <a:ext cx="555625" cy="555625"/>
            </a:xfrm>
            <a:prstGeom prst="rect">
              <a:avLst/>
            </a:prstGeom>
          </p:spPr>
        </p:pic>
        <p:sp>
          <p:nvSpPr>
            <p:cNvPr id="69" name="TextBox 17">
              <a:extLst>
                <a:ext uri="{FF2B5EF4-FFF2-40B4-BE49-F238E27FC236}">
                  <a16:creationId xmlns:a16="http://schemas.microsoft.com/office/drawing/2014/main" id="{0B658EFB-57FD-D907-E818-22C1BA90CB6D}"/>
                </a:ext>
              </a:extLst>
            </p:cNvPr>
            <p:cNvSpPr txBox="1"/>
            <p:nvPr/>
          </p:nvSpPr>
          <p:spPr>
            <a:xfrm>
              <a:off x="9027880" y="2075200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5</a:t>
              </a: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16112647-D40C-C13E-6208-D2B20B693826}"/>
              </a:ext>
            </a:extLst>
          </p:cNvPr>
          <p:cNvGrpSpPr/>
          <p:nvPr/>
        </p:nvGrpSpPr>
        <p:grpSpPr>
          <a:xfrm>
            <a:off x="4202851" y="4304741"/>
            <a:ext cx="555625" cy="555625"/>
            <a:chOff x="8864368" y="1908513"/>
            <a:chExt cx="555625" cy="555625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AABEC72F-9D1A-3885-430A-9B93A6A76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4368" y="1908513"/>
              <a:ext cx="555625" cy="555625"/>
            </a:xfrm>
            <a:prstGeom prst="rect">
              <a:avLst/>
            </a:prstGeom>
          </p:spPr>
        </p:pic>
        <p:sp>
          <p:nvSpPr>
            <p:cNvPr id="72" name="TextBox 17">
              <a:extLst>
                <a:ext uri="{FF2B5EF4-FFF2-40B4-BE49-F238E27FC236}">
                  <a16:creationId xmlns:a16="http://schemas.microsoft.com/office/drawing/2014/main" id="{AD5D6128-0D61-77C2-4EF2-3C24EE3A9351}"/>
                </a:ext>
              </a:extLst>
            </p:cNvPr>
            <p:cNvSpPr txBox="1"/>
            <p:nvPr/>
          </p:nvSpPr>
          <p:spPr>
            <a:xfrm>
              <a:off x="9027880" y="2075200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2</a:t>
              </a:r>
            </a:p>
          </p:txBody>
        </p: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1B2DFA1B-38E3-64D7-0BE9-DA298BFE14FF}"/>
              </a:ext>
            </a:extLst>
          </p:cNvPr>
          <p:cNvGrpSpPr/>
          <p:nvPr/>
        </p:nvGrpSpPr>
        <p:grpSpPr>
          <a:xfrm>
            <a:off x="3825415" y="6730897"/>
            <a:ext cx="555625" cy="555625"/>
            <a:chOff x="10890250" y="533738"/>
            <a:chExt cx="555625" cy="555625"/>
          </a:xfrm>
        </p:grpSpPr>
        <p:pic>
          <p:nvPicPr>
            <p:cNvPr id="85" name="Picture 12">
              <a:extLst>
                <a:ext uri="{FF2B5EF4-FFF2-40B4-BE49-F238E27FC236}">
                  <a16:creationId xmlns:a16="http://schemas.microsoft.com/office/drawing/2014/main" id="{326E2000-6A34-225A-5747-5234C1AB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86" name="TextBox 17">
              <a:extLst>
                <a:ext uri="{FF2B5EF4-FFF2-40B4-BE49-F238E27FC236}">
                  <a16:creationId xmlns:a16="http://schemas.microsoft.com/office/drawing/2014/main" id="{D286A0A1-372D-11FE-01AE-21BD335A66E9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3</a:t>
              </a:r>
            </a:p>
          </p:txBody>
        </p: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86DEE8DB-3F19-BA18-91DD-870647B885C2}"/>
              </a:ext>
            </a:extLst>
          </p:cNvPr>
          <p:cNvGrpSpPr/>
          <p:nvPr/>
        </p:nvGrpSpPr>
        <p:grpSpPr>
          <a:xfrm>
            <a:off x="1529222" y="6734184"/>
            <a:ext cx="555625" cy="555625"/>
            <a:chOff x="10890250" y="533738"/>
            <a:chExt cx="555625" cy="555625"/>
          </a:xfrm>
        </p:grpSpPr>
        <p:pic>
          <p:nvPicPr>
            <p:cNvPr id="88" name="Picture 12">
              <a:extLst>
                <a:ext uri="{FF2B5EF4-FFF2-40B4-BE49-F238E27FC236}">
                  <a16:creationId xmlns:a16="http://schemas.microsoft.com/office/drawing/2014/main" id="{6EC9C76A-173E-6E03-E8F3-48F9DB859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89" name="TextBox 17">
              <a:extLst>
                <a:ext uri="{FF2B5EF4-FFF2-40B4-BE49-F238E27FC236}">
                  <a16:creationId xmlns:a16="http://schemas.microsoft.com/office/drawing/2014/main" id="{951ECCDD-001E-227E-3B84-34E97F0FB584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spc="-100" dirty="0">
                  <a:solidFill>
                    <a:srgbClr val="134471"/>
                  </a:solidFill>
                  <a:latin typeface="Pretendard Bold"/>
                </a:rPr>
                <a:t>4</a:t>
              </a:r>
              <a:endParaRPr lang="en-US" sz="2400" b="0" i="0" u="none" strike="noStrike" spc="-100" dirty="0">
                <a:solidFill>
                  <a:srgbClr val="134471"/>
                </a:solidFill>
                <a:latin typeface="Pretendard Bold"/>
              </a:endParaRPr>
            </a:p>
          </p:txBody>
        </p:sp>
      </p:grpSp>
      <p:sp>
        <p:nvSpPr>
          <p:cNvPr id="127" name="TextBox 7">
            <a:extLst>
              <a:ext uri="{FF2B5EF4-FFF2-40B4-BE49-F238E27FC236}">
                <a16:creationId xmlns:a16="http://schemas.microsoft.com/office/drawing/2014/main" id="{936373D3-FFAF-FEBC-199B-A96640C04D92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82597-58F0-E136-82A2-915A0C291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75AD44-B518-6F46-2836-719EBF0178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7545" y="-3294"/>
            <a:ext cx="18288000" cy="10287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80478FA-2E91-7727-47BB-B996E23A0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37" y="3145527"/>
            <a:ext cx="5377087" cy="519878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2C4E9F3-F2BE-CA8A-B458-E638BFFDE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0"/>
            <a:ext cx="18364200" cy="1320800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9CB75ECF-1B51-FCBE-A5CF-88C00976D84B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미화 운영 계획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709B3F67-ACE7-B992-DBD4-D25C67C9E8F3}"/>
              </a:ext>
            </a:extLst>
          </p:cNvPr>
          <p:cNvGrpSpPr/>
          <p:nvPr/>
        </p:nvGrpSpPr>
        <p:grpSpPr>
          <a:xfrm>
            <a:off x="2556555" y="3364401"/>
            <a:ext cx="555625" cy="555625"/>
            <a:chOff x="10890250" y="533738"/>
            <a:chExt cx="555625" cy="555625"/>
          </a:xfrm>
        </p:grpSpPr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5BAAD813-1A24-C897-23FF-2C1ABCDAE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36CDCF32-3899-2048-EBFA-74B93F887B22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spc="-100" dirty="0">
                  <a:solidFill>
                    <a:srgbClr val="134471"/>
                  </a:solidFill>
                  <a:latin typeface="Pretendard Bold"/>
                </a:rPr>
                <a:t>1</a:t>
              </a:r>
              <a:endParaRPr lang="en-US" sz="2400" b="0" i="0" u="none" strike="noStrike" spc="-100" dirty="0">
                <a:solidFill>
                  <a:srgbClr val="134471"/>
                </a:solidFill>
                <a:latin typeface="Pretendard Bold"/>
              </a:endParaRPr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13847098-1ECC-1125-E144-6193B06B0DDB}"/>
              </a:ext>
            </a:extLst>
          </p:cNvPr>
          <p:cNvSpPr txBox="1"/>
          <p:nvPr/>
        </p:nvSpPr>
        <p:spPr>
          <a:xfrm>
            <a:off x="1448928" y="3909801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청소 구분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DB47D334-D6E5-82BA-D812-EC67CCF116C2}"/>
              </a:ext>
            </a:extLst>
          </p:cNvPr>
          <p:cNvSpPr txBox="1"/>
          <p:nvPr/>
        </p:nvSpPr>
        <p:spPr>
          <a:xfrm>
            <a:off x="-133082" y="5425124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교육 ＆ 관리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3539E633-51CA-C346-912B-4F187231B198}"/>
              </a:ext>
            </a:extLst>
          </p:cNvPr>
          <p:cNvSpPr txBox="1"/>
          <p:nvPr/>
        </p:nvSpPr>
        <p:spPr>
          <a:xfrm>
            <a:off x="674915" y="7458973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미화원 채용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7C8A2156-16C8-F13C-AED9-25721D6C0567}"/>
              </a:ext>
            </a:extLst>
          </p:cNvPr>
          <p:cNvSpPr txBox="1"/>
          <p:nvPr/>
        </p:nvSpPr>
        <p:spPr>
          <a:xfrm>
            <a:off x="2715305" y="7330399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FFFFFF"/>
                </a:solidFill>
                <a:ea typeface="Pretendard Bold"/>
              </a:rPr>
              <a:t>청소 계획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E9EC7AD3-A3AB-4564-B269-A69B1E44C8B7}"/>
              </a:ext>
            </a:extLst>
          </p:cNvPr>
          <p:cNvSpPr txBox="1"/>
          <p:nvPr/>
        </p:nvSpPr>
        <p:spPr>
          <a:xfrm>
            <a:off x="3888526" y="5104613"/>
            <a:ext cx="17399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FFFFFF"/>
                </a:solidFill>
                <a:ea typeface="Pretendard Bold"/>
              </a:rPr>
              <a:t>근무시간 및 근무형태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E1B2C4FF-D2C6-99B7-9AB3-4D4838972178}"/>
              </a:ext>
            </a:extLst>
          </p:cNvPr>
          <p:cNvGrpSpPr/>
          <p:nvPr/>
        </p:nvGrpSpPr>
        <p:grpSpPr>
          <a:xfrm>
            <a:off x="895417" y="4784917"/>
            <a:ext cx="555625" cy="555625"/>
            <a:chOff x="8864368" y="1908513"/>
            <a:chExt cx="555625" cy="555625"/>
          </a:xfrm>
        </p:grpSpPr>
        <p:pic>
          <p:nvPicPr>
            <p:cNvPr id="68" name="Picture 12">
              <a:extLst>
                <a:ext uri="{FF2B5EF4-FFF2-40B4-BE49-F238E27FC236}">
                  <a16:creationId xmlns:a16="http://schemas.microsoft.com/office/drawing/2014/main" id="{DD14234F-AD4A-3580-A508-F10D9141C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4368" y="1908513"/>
              <a:ext cx="555625" cy="555625"/>
            </a:xfrm>
            <a:prstGeom prst="rect">
              <a:avLst/>
            </a:prstGeom>
          </p:spPr>
        </p:pic>
        <p:sp>
          <p:nvSpPr>
            <p:cNvPr id="69" name="TextBox 17">
              <a:extLst>
                <a:ext uri="{FF2B5EF4-FFF2-40B4-BE49-F238E27FC236}">
                  <a16:creationId xmlns:a16="http://schemas.microsoft.com/office/drawing/2014/main" id="{43C8D5ED-C3E7-A341-1CDF-07F56ED47E5F}"/>
                </a:ext>
              </a:extLst>
            </p:cNvPr>
            <p:cNvSpPr txBox="1"/>
            <p:nvPr/>
          </p:nvSpPr>
          <p:spPr>
            <a:xfrm>
              <a:off x="9027880" y="2075200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5</a:t>
              </a: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A484D163-BEA8-F92E-E7C1-F3058DDA000C}"/>
              </a:ext>
            </a:extLst>
          </p:cNvPr>
          <p:cNvGrpSpPr/>
          <p:nvPr/>
        </p:nvGrpSpPr>
        <p:grpSpPr>
          <a:xfrm>
            <a:off x="4202851" y="4304741"/>
            <a:ext cx="555625" cy="555625"/>
            <a:chOff x="8864368" y="1908513"/>
            <a:chExt cx="555625" cy="555625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9632FA93-4BD2-806C-282F-E84CBEEEF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4368" y="1908513"/>
              <a:ext cx="555625" cy="555625"/>
            </a:xfrm>
            <a:prstGeom prst="rect">
              <a:avLst/>
            </a:prstGeom>
          </p:spPr>
        </p:pic>
        <p:sp>
          <p:nvSpPr>
            <p:cNvPr id="72" name="TextBox 17">
              <a:extLst>
                <a:ext uri="{FF2B5EF4-FFF2-40B4-BE49-F238E27FC236}">
                  <a16:creationId xmlns:a16="http://schemas.microsoft.com/office/drawing/2014/main" id="{4F223A25-0463-87C9-FA8B-FAF4827256FC}"/>
                </a:ext>
              </a:extLst>
            </p:cNvPr>
            <p:cNvSpPr txBox="1"/>
            <p:nvPr/>
          </p:nvSpPr>
          <p:spPr>
            <a:xfrm>
              <a:off x="9027880" y="2075200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2</a:t>
              </a:r>
            </a:p>
          </p:txBody>
        </p: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61784A3E-FD6B-1226-D79C-361053C449A5}"/>
              </a:ext>
            </a:extLst>
          </p:cNvPr>
          <p:cNvGrpSpPr/>
          <p:nvPr/>
        </p:nvGrpSpPr>
        <p:grpSpPr>
          <a:xfrm>
            <a:off x="3825415" y="6730897"/>
            <a:ext cx="555625" cy="555625"/>
            <a:chOff x="10890250" y="533738"/>
            <a:chExt cx="555625" cy="555625"/>
          </a:xfrm>
        </p:grpSpPr>
        <p:pic>
          <p:nvPicPr>
            <p:cNvPr id="85" name="Picture 12">
              <a:extLst>
                <a:ext uri="{FF2B5EF4-FFF2-40B4-BE49-F238E27FC236}">
                  <a16:creationId xmlns:a16="http://schemas.microsoft.com/office/drawing/2014/main" id="{A622E3FC-B8DE-F43D-8C0B-520A7FF92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86" name="TextBox 17">
              <a:extLst>
                <a:ext uri="{FF2B5EF4-FFF2-40B4-BE49-F238E27FC236}">
                  <a16:creationId xmlns:a16="http://schemas.microsoft.com/office/drawing/2014/main" id="{7A713A16-369F-AE64-5459-E58CFB377743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3</a:t>
              </a:r>
            </a:p>
          </p:txBody>
        </p: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92517DA3-7B06-541C-99A9-996FEF60DADC}"/>
              </a:ext>
            </a:extLst>
          </p:cNvPr>
          <p:cNvGrpSpPr/>
          <p:nvPr/>
        </p:nvGrpSpPr>
        <p:grpSpPr>
          <a:xfrm>
            <a:off x="1529222" y="6734184"/>
            <a:ext cx="555625" cy="555625"/>
            <a:chOff x="10890250" y="533738"/>
            <a:chExt cx="555625" cy="555625"/>
          </a:xfrm>
        </p:grpSpPr>
        <p:pic>
          <p:nvPicPr>
            <p:cNvPr id="88" name="Picture 12">
              <a:extLst>
                <a:ext uri="{FF2B5EF4-FFF2-40B4-BE49-F238E27FC236}">
                  <a16:creationId xmlns:a16="http://schemas.microsoft.com/office/drawing/2014/main" id="{F20499ED-EF05-021C-363E-C26A6B8C1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89" name="TextBox 17">
              <a:extLst>
                <a:ext uri="{FF2B5EF4-FFF2-40B4-BE49-F238E27FC236}">
                  <a16:creationId xmlns:a16="http://schemas.microsoft.com/office/drawing/2014/main" id="{69012C31-AE37-8713-01E0-AB7416847853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spc="-100" dirty="0">
                  <a:solidFill>
                    <a:srgbClr val="134471"/>
                  </a:solidFill>
                  <a:latin typeface="Pretendard Bold"/>
                </a:rPr>
                <a:t>4</a:t>
              </a:r>
              <a:endParaRPr lang="en-US" sz="2400" b="0" i="0" u="none" strike="noStrike" spc="-100" dirty="0">
                <a:solidFill>
                  <a:srgbClr val="134471"/>
                </a:solidFill>
                <a:latin typeface="Pretendard Bold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9092E480-BA2B-7B71-78C9-E99EC5898C6E}"/>
              </a:ext>
            </a:extLst>
          </p:cNvPr>
          <p:cNvGrpSpPr/>
          <p:nvPr/>
        </p:nvGrpSpPr>
        <p:grpSpPr>
          <a:xfrm>
            <a:off x="6375790" y="2138812"/>
            <a:ext cx="7495239" cy="6997439"/>
            <a:chOff x="10011492" y="1577288"/>
            <a:chExt cx="4051300" cy="3289359"/>
          </a:xfrm>
        </p:grpSpPr>
        <p:sp>
          <p:nvSpPr>
            <p:cNvPr id="80" name="TextBox 56">
              <a:extLst>
                <a:ext uri="{FF2B5EF4-FFF2-40B4-BE49-F238E27FC236}">
                  <a16:creationId xmlns:a16="http://schemas.microsoft.com/office/drawing/2014/main" id="{03B83F92-FCF8-FD5C-EBA2-BA170B0129E3}"/>
                </a:ext>
              </a:extLst>
            </p:cNvPr>
            <p:cNvSpPr txBox="1"/>
            <p:nvPr/>
          </p:nvSpPr>
          <p:spPr>
            <a:xfrm>
              <a:off x="10011492" y="2400300"/>
              <a:ext cx="1101948" cy="3294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>
                <a:lnSpc>
                  <a:spcPct val="99600"/>
                </a:lnSpc>
              </a:pPr>
              <a:r>
                <a:rPr lang="ko-KR" altLang="en-US" sz="2400" dirty="0">
                  <a:latin typeface="Pretendard Medium" panose="020B0600000101010101" charset="-127"/>
                  <a:ea typeface="Pretendard Medium" panose="020B0600000101010101" charset="-127"/>
                </a:rPr>
                <a:t>✅ 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Medium" panose="020B0600000101010101" charset="-127"/>
                  <a:ea typeface="Pretendard Medium" panose="020B0600000101010101" charset="-127"/>
                </a:rPr>
                <a:t>근무시간</a:t>
              </a: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endParaRPr lang="en-US" sz="2000" b="0" i="0" u="none" strike="noStrike" spc="-200" dirty="0">
                <a:solidFill>
                  <a:srgbClr val="134471"/>
                </a:solidFill>
                <a:latin typeface="Pretendard Regular"/>
              </a:endParaRPr>
            </a:p>
          </p:txBody>
        </p:sp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5A232F76-8E63-1D7C-46AA-535FE139D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1492" y="2628900"/>
              <a:ext cx="4051300" cy="927871"/>
            </a:xfrm>
            <a:prstGeom prst="rect">
              <a:avLst/>
            </a:prstGeom>
          </p:spPr>
        </p:pic>
        <p:sp>
          <p:nvSpPr>
            <p:cNvPr id="83" name="TextBox 56">
              <a:extLst>
                <a:ext uri="{FF2B5EF4-FFF2-40B4-BE49-F238E27FC236}">
                  <a16:creationId xmlns:a16="http://schemas.microsoft.com/office/drawing/2014/main" id="{57C97E94-64B7-71F6-770D-821F696FB9DA}"/>
                </a:ext>
              </a:extLst>
            </p:cNvPr>
            <p:cNvSpPr txBox="1"/>
            <p:nvPr/>
          </p:nvSpPr>
          <p:spPr>
            <a:xfrm>
              <a:off x="10027274" y="3540477"/>
              <a:ext cx="3431862" cy="132617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2400" dirty="0">
                  <a:latin typeface="Pretendard Regular" panose="020B0600000101010101" charset="-127"/>
                  <a:ea typeface="Pretendard Regular" panose="020B0600000101010101" charset="-127"/>
                </a:rPr>
                <a:t>✅ 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근무형태</a:t>
              </a: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일요일과 국경일 및 근로자의 날은 휴무로 한다</a:t>
              </a:r>
              <a:r>
                <a:rPr lang="en-US" altLang="ko-KR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.</a:t>
              </a: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근무시간은 별첨의 청소계획에 정하여진 근로시간 범위 내에서 입주자 대표회의 또는 관리소장의 요구에 의해 조정할 수 있다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.</a:t>
              </a:r>
              <a:endParaRPr 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</p:txBody>
        </p:sp>
        <p:sp>
          <p:nvSpPr>
            <p:cNvPr id="118" name="TextBox 11">
              <a:extLst>
                <a:ext uri="{FF2B5EF4-FFF2-40B4-BE49-F238E27FC236}">
                  <a16:creationId xmlns:a16="http://schemas.microsoft.com/office/drawing/2014/main" id="{5DDF57F1-15A5-C800-FA8E-89FA4EE123C9}"/>
                </a:ext>
              </a:extLst>
            </p:cNvPr>
            <p:cNvSpPr txBox="1"/>
            <p:nvPr/>
          </p:nvSpPr>
          <p:spPr>
            <a:xfrm>
              <a:off x="10188531" y="1577288"/>
              <a:ext cx="345735" cy="38797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700" spc="-200" dirty="0">
                  <a:solidFill>
                    <a:srgbClr val="FFFFFF"/>
                  </a:solidFill>
                  <a:latin typeface="Pretendard Bold"/>
                </a:rPr>
                <a:t>2</a:t>
              </a:r>
              <a:endParaRPr lang="en-US" sz="2700" b="0" i="0" u="none" strike="noStrike" spc="-200" dirty="0">
                <a:solidFill>
                  <a:srgbClr val="FFFFFF"/>
                </a:solidFill>
                <a:latin typeface="Pretendard Bold"/>
              </a:endParaRPr>
            </a:p>
          </p:txBody>
        </p:sp>
      </p:grpSp>
      <p:sp>
        <p:nvSpPr>
          <p:cNvPr id="127" name="TextBox 7">
            <a:extLst>
              <a:ext uri="{FF2B5EF4-FFF2-40B4-BE49-F238E27FC236}">
                <a16:creationId xmlns:a16="http://schemas.microsoft.com/office/drawing/2014/main" id="{643BF006-4530-D7B3-3DD0-6211B26E6E91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B51DA43-F079-636A-9702-7CCC7F3C53B5}"/>
              </a:ext>
            </a:extLst>
          </p:cNvPr>
          <p:cNvGrpSpPr/>
          <p:nvPr/>
        </p:nvGrpSpPr>
        <p:grpSpPr>
          <a:xfrm>
            <a:off x="6381487" y="1880375"/>
            <a:ext cx="8081098" cy="1547260"/>
            <a:chOff x="6381487" y="1880374"/>
            <a:chExt cx="4361286" cy="964737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BBDE2DFD-E1E0-775E-4392-C8FD11813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1487" y="2807011"/>
              <a:ext cx="4051300" cy="38100"/>
            </a:xfrm>
            <a:prstGeom prst="rect">
              <a:avLst/>
            </a:prstGeom>
          </p:spPr>
        </p:pic>
        <p:sp>
          <p:nvSpPr>
            <p:cNvPr id="8" name="TextBox 43">
              <a:extLst>
                <a:ext uri="{FF2B5EF4-FFF2-40B4-BE49-F238E27FC236}">
                  <a16:creationId xmlns:a16="http://schemas.microsoft.com/office/drawing/2014/main" id="{0559ECCA-EC27-4302-2BBC-707FBA4F578D}"/>
                </a:ext>
              </a:extLst>
            </p:cNvPr>
            <p:cNvSpPr txBox="1"/>
            <p:nvPr/>
          </p:nvSpPr>
          <p:spPr>
            <a:xfrm>
              <a:off x="7047073" y="1880374"/>
              <a:ext cx="3695700" cy="635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4000" spc="-300" dirty="0">
                  <a:solidFill>
                    <a:srgbClr val="134471"/>
                  </a:solidFill>
                  <a:ea typeface="Pretendard Bold"/>
                </a:rPr>
                <a:t>근무시간 및 근무형태</a:t>
              </a:r>
              <a:endParaRPr lang="ko-KR" sz="4000" b="0" i="0" u="none" strike="noStrike" spc="-300" dirty="0">
                <a:solidFill>
                  <a:srgbClr val="134471"/>
                </a:solidFill>
                <a:ea typeface="Pretendard Bold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374587C1-E805-D9DF-EE56-09E3FC0911CA}"/>
                </a:ext>
              </a:extLst>
            </p:cNvPr>
            <p:cNvGrpSpPr/>
            <p:nvPr/>
          </p:nvGrpSpPr>
          <p:grpSpPr>
            <a:xfrm>
              <a:off x="6418464" y="1931174"/>
              <a:ext cx="534318" cy="520700"/>
              <a:chOff x="11277600" y="3194050"/>
              <a:chExt cx="647700" cy="647700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A7FCB4AF-DA8E-EB78-5DB6-D16004B15A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04041F16-B575-1400-912D-8101ABB096C9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18" name="Picture 10">
                  <a:extLst>
                    <a:ext uri="{FF2B5EF4-FFF2-40B4-BE49-F238E27FC236}">
                      <a16:creationId xmlns:a16="http://schemas.microsoft.com/office/drawing/2014/main" id="{8C13991F-D3FC-8574-9875-8233760BB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19" name="TextBox 11">
                  <a:extLst>
                    <a:ext uri="{FF2B5EF4-FFF2-40B4-BE49-F238E27FC236}">
                      <a16:creationId xmlns:a16="http://schemas.microsoft.com/office/drawing/2014/main" id="{5143C54F-DBF0-F629-029E-323C34759F4B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800" spc="-200" dirty="0">
                      <a:solidFill>
                        <a:srgbClr val="FFFFFF"/>
                      </a:solidFill>
                      <a:latin typeface="Pretendard Bold"/>
                    </a:rPr>
                    <a:t>2</a:t>
                  </a:r>
                  <a:endParaRPr lang="en-US" sz="2800" b="0" i="0" u="none" strike="noStrike" spc="-200" dirty="0">
                    <a:solidFill>
                      <a:srgbClr val="FFFFFF"/>
                    </a:solidFill>
                    <a:latin typeface="Pretendard Bold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1153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B9818-A477-DED2-9AF9-0D556DFAC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9FD2B6-986E-D2EA-313C-018FCFABBE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7545" y="-3294"/>
            <a:ext cx="18288000" cy="10287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0EE7D4B-CAA0-1A4F-FD2D-7241549F5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37" y="3145527"/>
            <a:ext cx="5377087" cy="519878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79ABBB44-E37B-5B74-5CD7-AE74BA665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0"/>
            <a:ext cx="18364200" cy="1320800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01402911-FD8C-9933-DDA3-AFD34400E5AF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미화 운영 계획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8E60C5A7-AD06-3F45-575A-D20998789A80}"/>
              </a:ext>
            </a:extLst>
          </p:cNvPr>
          <p:cNvGrpSpPr/>
          <p:nvPr/>
        </p:nvGrpSpPr>
        <p:grpSpPr>
          <a:xfrm>
            <a:off x="2556555" y="3364401"/>
            <a:ext cx="555625" cy="555625"/>
            <a:chOff x="10890250" y="533738"/>
            <a:chExt cx="555625" cy="555625"/>
          </a:xfrm>
        </p:grpSpPr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5FF63E79-1455-AFD5-2822-37FAEB768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D3092006-61BE-E487-5AFA-4F76945791F7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spc="-100" dirty="0">
                  <a:solidFill>
                    <a:srgbClr val="134471"/>
                  </a:solidFill>
                  <a:latin typeface="Pretendard Bold"/>
                </a:rPr>
                <a:t>1</a:t>
              </a:r>
              <a:endParaRPr lang="en-US" sz="2400" b="0" i="0" u="none" strike="noStrike" spc="-100" dirty="0">
                <a:solidFill>
                  <a:srgbClr val="134471"/>
                </a:solidFill>
                <a:latin typeface="Pretendard Bold"/>
              </a:endParaRPr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C88247D6-B8F4-3E51-F6F4-A3DAF3AD37A8}"/>
              </a:ext>
            </a:extLst>
          </p:cNvPr>
          <p:cNvSpPr txBox="1"/>
          <p:nvPr/>
        </p:nvSpPr>
        <p:spPr>
          <a:xfrm>
            <a:off x="1448928" y="3909801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청소 구분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AD718ED6-2B5B-306A-B042-A587D264F282}"/>
              </a:ext>
            </a:extLst>
          </p:cNvPr>
          <p:cNvSpPr txBox="1"/>
          <p:nvPr/>
        </p:nvSpPr>
        <p:spPr>
          <a:xfrm>
            <a:off x="-133082" y="5425124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교육 ＆ 관리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17CA086A-972C-8A09-F222-C32AF4BFE02D}"/>
              </a:ext>
            </a:extLst>
          </p:cNvPr>
          <p:cNvSpPr txBox="1"/>
          <p:nvPr/>
        </p:nvSpPr>
        <p:spPr>
          <a:xfrm>
            <a:off x="674915" y="7458973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미화원 채용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961D86B5-6EC4-57E5-9BB5-D0D4B5D10F72}"/>
              </a:ext>
            </a:extLst>
          </p:cNvPr>
          <p:cNvSpPr txBox="1"/>
          <p:nvPr/>
        </p:nvSpPr>
        <p:spPr>
          <a:xfrm>
            <a:off x="2715305" y="7330399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FFFFFF"/>
                </a:solidFill>
                <a:ea typeface="Pretendard Bold"/>
              </a:rPr>
              <a:t>청소 계획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22A53B46-B5E8-42FF-2196-13457F42939C}"/>
              </a:ext>
            </a:extLst>
          </p:cNvPr>
          <p:cNvSpPr txBox="1"/>
          <p:nvPr/>
        </p:nvSpPr>
        <p:spPr>
          <a:xfrm>
            <a:off x="3888526" y="5104613"/>
            <a:ext cx="17399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FFFFFF"/>
                </a:solidFill>
                <a:ea typeface="Pretendard Bold"/>
              </a:rPr>
              <a:t>근무시간 및 근무형태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B9A81872-5D15-5F9A-289C-98A204FE180E}"/>
              </a:ext>
            </a:extLst>
          </p:cNvPr>
          <p:cNvGrpSpPr/>
          <p:nvPr/>
        </p:nvGrpSpPr>
        <p:grpSpPr>
          <a:xfrm>
            <a:off x="895417" y="4784917"/>
            <a:ext cx="555625" cy="555625"/>
            <a:chOff x="8864368" y="1908513"/>
            <a:chExt cx="555625" cy="555625"/>
          </a:xfrm>
        </p:grpSpPr>
        <p:pic>
          <p:nvPicPr>
            <p:cNvPr id="68" name="Picture 12">
              <a:extLst>
                <a:ext uri="{FF2B5EF4-FFF2-40B4-BE49-F238E27FC236}">
                  <a16:creationId xmlns:a16="http://schemas.microsoft.com/office/drawing/2014/main" id="{522B0A0A-CADC-6B6F-2B92-57319B023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4368" y="1908513"/>
              <a:ext cx="555625" cy="555625"/>
            </a:xfrm>
            <a:prstGeom prst="rect">
              <a:avLst/>
            </a:prstGeom>
          </p:spPr>
        </p:pic>
        <p:sp>
          <p:nvSpPr>
            <p:cNvPr id="69" name="TextBox 17">
              <a:extLst>
                <a:ext uri="{FF2B5EF4-FFF2-40B4-BE49-F238E27FC236}">
                  <a16:creationId xmlns:a16="http://schemas.microsoft.com/office/drawing/2014/main" id="{28088E84-686E-3119-3C9B-B7BDD27CFD22}"/>
                </a:ext>
              </a:extLst>
            </p:cNvPr>
            <p:cNvSpPr txBox="1"/>
            <p:nvPr/>
          </p:nvSpPr>
          <p:spPr>
            <a:xfrm>
              <a:off x="9027880" y="2075200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5</a:t>
              </a: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81A8A7B6-6A92-D6EE-6AA6-18B5D578FB43}"/>
              </a:ext>
            </a:extLst>
          </p:cNvPr>
          <p:cNvGrpSpPr/>
          <p:nvPr/>
        </p:nvGrpSpPr>
        <p:grpSpPr>
          <a:xfrm>
            <a:off x="4202851" y="4304741"/>
            <a:ext cx="555625" cy="555625"/>
            <a:chOff x="8864368" y="1908513"/>
            <a:chExt cx="555625" cy="555625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BF6C9EA0-5BCB-7D32-B4D5-7CFF0C99A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4368" y="1908513"/>
              <a:ext cx="555625" cy="555625"/>
            </a:xfrm>
            <a:prstGeom prst="rect">
              <a:avLst/>
            </a:prstGeom>
          </p:spPr>
        </p:pic>
        <p:sp>
          <p:nvSpPr>
            <p:cNvPr id="72" name="TextBox 17">
              <a:extLst>
                <a:ext uri="{FF2B5EF4-FFF2-40B4-BE49-F238E27FC236}">
                  <a16:creationId xmlns:a16="http://schemas.microsoft.com/office/drawing/2014/main" id="{DDB8E783-DC9E-EE97-A055-D89F82BA28ED}"/>
                </a:ext>
              </a:extLst>
            </p:cNvPr>
            <p:cNvSpPr txBox="1"/>
            <p:nvPr/>
          </p:nvSpPr>
          <p:spPr>
            <a:xfrm>
              <a:off x="9027880" y="2075200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2</a:t>
              </a:r>
            </a:p>
          </p:txBody>
        </p: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136B876D-3A61-8CD3-E003-D0AC66B6A9A3}"/>
              </a:ext>
            </a:extLst>
          </p:cNvPr>
          <p:cNvGrpSpPr/>
          <p:nvPr/>
        </p:nvGrpSpPr>
        <p:grpSpPr>
          <a:xfrm>
            <a:off x="3825415" y="6730897"/>
            <a:ext cx="555625" cy="555625"/>
            <a:chOff x="10890250" y="533738"/>
            <a:chExt cx="555625" cy="555625"/>
          </a:xfrm>
        </p:grpSpPr>
        <p:pic>
          <p:nvPicPr>
            <p:cNvPr id="85" name="Picture 12">
              <a:extLst>
                <a:ext uri="{FF2B5EF4-FFF2-40B4-BE49-F238E27FC236}">
                  <a16:creationId xmlns:a16="http://schemas.microsoft.com/office/drawing/2014/main" id="{CF8594A2-2C13-F718-7AD5-8E16B3306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86" name="TextBox 17">
              <a:extLst>
                <a:ext uri="{FF2B5EF4-FFF2-40B4-BE49-F238E27FC236}">
                  <a16:creationId xmlns:a16="http://schemas.microsoft.com/office/drawing/2014/main" id="{11DFCF32-8B74-06EC-F503-EC30FE9CC01E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3</a:t>
              </a:r>
            </a:p>
          </p:txBody>
        </p: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19014621-7E13-89D6-3369-1AA1EDE680AD}"/>
              </a:ext>
            </a:extLst>
          </p:cNvPr>
          <p:cNvGrpSpPr/>
          <p:nvPr/>
        </p:nvGrpSpPr>
        <p:grpSpPr>
          <a:xfrm>
            <a:off x="1529222" y="6734184"/>
            <a:ext cx="555625" cy="555625"/>
            <a:chOff x="10890250" y="533738"/>
            <a:chExt cx="555625" cy="555625"/>
          </a:xfrm>
        </p:grpSpPr>
        <p:pic>
          <p:nvPicPr>
            <p:cNvPr id="88" name="Picture 12">
              <a:extLst>
                <a:ext uri="{FF2B5EF4-FFF2-40B4-BE49-F238E27FC236}">
                  <a16:creationId xmlns:a16="http://schemas.microsoft.com/office/drawing/2014/main" id="{A6853BB2-9541-1881-F15E-0355C5E5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89" name="TextBox 17">
              <a:extLst>
                <a:ext uri="{FF2B5EF4-FFF2-40B4-BE49-F238E27FC236}">
                  <a16:creationId xmlns:a16="http://schemas.microsoft.com/office/drawing/2014/main" id="{80C0098B-9B21-E105-6052-C404086A7802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spc="-100" dirty="0">
                  <a:solidFill>
                    <a:srgbClr val="134471"/>
                  </a:solidFill>
                  <a:latin typeface="Pretendard Bold"/>
                </a:rPr>
                <a:t>4</a:t>
              </a:r>
              <a:endParaRPr lang="en-US" sz="2400" b="0" i="0" u="none" strike="noStrike" spc="-100" dirty="0">
                <a:solidFill>
                  <a:srgbClr val="134471"/>
                </a:solidFill>
                <a:latin typeface="Pretendard Bold"/>
              </a:endParaRPr>
            </a:p>
          </p:txBody>
        </p:sp>
      </p:grpSp>
      <p:sp>
        <p:nvSpPr>
          <p:cNvPr id="92" name="TextBox 48">
            <a:extLst>
              <a:ext uri="{FF2B5EF4-FFF2-40B4-BE49-F238E27FC236}">
                <a16:creationId xmlns:a16="http://schemas.microsoft.com/office/drawing/2014/main" id="{A0283876-F0BD-5BBB-2432-3BBD91247A0C}"/>
              </a:ext>
            </a:extLst>
          </p:cNvPr>
          <p:cNvSpPr txBox="1"/>
          <p:nvPr/>
        </p:nvSpPr>
        <p:spPr>
          <a:xfrm>
            <a:off x="6400800" y="3695700"/>
            <a:ext cx="6672909" cy="571085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✅ </a:t>
            </a: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알간 계획 </a:t>
            </a:r>
            <a:endParaRPr lang="en-US" altLang="ko-KR" sz="2400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책임지역 청소 </a:t>
            </a:r>
            <a:r>
              <a: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(</a:t>
            </a: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현관 및 복도</a:t>
            </a:r>
            <a:r>
              <a: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, </a:t>
            </a: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화장실</a:t>
            </a:r>
            <a:r>
              <a: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)</a:t>
            </a:r>
          </a:p>
          <a:p>
            <a:pPr lvl="0" algn="l">
              <a:lnSpc>
                <a:spcPct val="99600"/>
              </a:lnSpc>
            </a:pPr>
            <a:r>
              <a:rPr lang="ko-KR" altLang="en-US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재활용품 수거 및 정리</a:t>
            </a:r>
            <a:endParaRPr lang="en-US" altLang="ko-KR" sz="2400" spc="-200" dirty="0">
              <a:solidFill>
                <a:srgbClr val="134471"/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쓰레기 분리수거장 점검 및 정리</a:t>
            </a:r>
            <a:endParaRPr lang="en-US" altLang="ko-KR" sz="2400" b="0" i="0" u="none" strike="noStrike" spc="-200" dirty="0">
              <a:solidFill>
                <a:srgbClr val="134471"/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2400" dirty="0"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✅ </a:t>
            </a:r>
            <a:r>
              <a:rPr lang="ko-KR" altLang="en-US" sz="24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주간 계획</a:t>
            </a:r>
            <a:endParaRPr lang="en-US" altLang="ko-KR" sz="2400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소화기</a:t>
            </a:r>
            <a:r>
              <a: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, </a:t>
            </a: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소화전</a:t>
            </a:r>
            <a:r>
              <a: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, </a:t>
            </a: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우편함 주 </a:t>
            </a:r>
            <a:r>
              <a: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1</a:t>
            </a: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회 이상 먼지 제거</a:t>
            </a:r>
            <a:endParaRPr lang="en-US" altLang="ko-KR" sz="2400" b="0" i="0" u="none" strike="noStrike" spc="-200" dirty="0">
              <a:solidFill>
                <a:srgbClr val="134471"/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청정 및 벽면의 먼지</a:t>
            </a:r>
            <a:r>
              <a: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, </a:t>
            </a: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거미줄 </a:t>
            </a:r>
            <a:r>
              <a:rPr lang="ko-KR" altLang="en-US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제</a:t>
            </a: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거</a:t>
            </a:r>
            <a:endParaRPr lang="en-US" altLang="ko-KR" sz="2400" b="0" i="0" u="none" strike="noStrike" spc="-200" dirty="0">
              <a:solidFill>
                <a:srgbClr val="134471"/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담당구역 점검 후 미진한 곳 보완 청소</a:t>
            </a:r>
            <a:endParaRPr lang="en-US" altLang="ko-KR" sz="2400" spc="-200" dirty="0">
              <a:solidFill>
                <a:srgbClr val="134471"/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2400" dirty="0"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✅ </a:t>
            </a:r>
            <a:r>
              <a:rPr lang="ko-KR" altLang="en-US" sz="24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월간</a:t>
            </a:r>
            <a:r>
              <a:rPr lang="en-US" altLang="ko-KR" sz="24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/  </a:t>
            </a:r>
            <a:r>
              <a:rPr lang="ko-KR" altLang="en-US" sz="24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대청소 계획</a:t>
            </a:r>
            <a:endParaRPr lang="en-US" altLang="ko-KR" sz="2400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2400" b="0" i="0" u="none" strike="noStrike" spc="-200" dirty="0" err="1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월논슬립의</a:t>
            </a: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 광택유지</a:t>
            </a:r>
            <a:r>
              <a: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(</a:t>
            </a: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월</a:t>
            </a:r>
            <a:r>
              <a: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1</a:t>
            </a:r>
            <a:r>
              <a:rPr lang="ko-KR" altLang="en-US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회</a:t>
            </a:r>
            <a:r>
              <a: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)</a:t>
            </a:r>
          </a:p>
          <a:p>
            <a:pPr lvl="0" algn="l">
              <a:lnSpc>
                <a:spcPct val="99600"/>
              </a:lnSpc>
            </a:pPr>
            <a:r>
              <a:rPr lang="ko-KR" altLang="en-US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지하주차장 및 복도 계단 물청소 및 광택작업 </a:t>
            </a:r>
            <a:r>
              <a:rPr lang="en-US" altLang="ko-KR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(</a:t>
            </a:r>
            <a:r>
              <a:rPr lang="ko-KR" altLang="en-US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연 </a:t>
            </a:r>
            <a:r>
              <a:rPr lang="en-US" altLang="ko-KR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2</a:t>
            </a:r>
            <a:r>
              <a:rPr lang="ko-KR" altLang="en-US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회</a:t>
            </a:r>
            <a:r>
              <a:rPr lang="en-US" altLang="ko-KR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)</a:t>
            </a:r>
          </a:p>
          <a:p>
            <a:pPr lvl="0" algn="l">
              <a:lnSpc>
                <a:spcPct val="99600"/>
              </a:lnSpc>
            </a:pPr>
            <a:r>
              <a:rPr lang="ko-KR" altLang="en-US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rPr>
              <a:t>기타 관리소장이 지정하는 장소 및 미진한 분야 보완</a:t>
            </a:r>
            <a:endParaRPr lang="en-US" altLang="ko-KR" sz="2400" b="0" i="0" u="none" strike="noStrike" spc="-200" dirty="0">
              <a:solidFill>
                <a:srgbClr val="134471"/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  <p:sp>
        <p:nvSpPr>
          <p:cNvPr id="127" name="TextBox 7">
            <a:extLst>
              <a:ext uri="{FF2B5EF4-FFF2-40B4-BE49-F238E27FC236}">
                <a16:creationId xmlns:a16="http://schemas.microsoft.com/office/drawing/2014/main" id="{EDC48CF8-EFE9-E77B-3359-EEFEEC3180E9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BC303D3-5220-2BC7-44B4-B102F307160B}"/>
              </a:ext>
            </a:extLst>
          </p:cNvPr>
          <p:cNvGrpSpPr/>
          <p:nvPr/>
        </p:nvGrpSpPr>
        <p:grpSpPr>
          <a:xfrm>
            <a:off x="6381487" y="1880375"/>
            <a:ext cx="8081098" cy="1547260"/>
            <a:chOff x="6381487" y="1880374"/>
            <a:chExt cx="4361286" cy="964737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E5557456-776F-A87A-5A5C-55B0CDF65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1487" y="2807011"/>
              <a:ext cx="4051300" cy="38100"/>
            </a:xfrm>
            <a:prstGeom prst="rect">
              <a:avLst/>
            </a:prstGeom>
          </p:spPr>
        </p:pic>
        <p:sp>
          <p:nvSpPr>
            <p:cNvPr id="6" name="TextBox 43">
              <a:extLst>
                <a:ext uri="{FF2B5EF4-FFF2-40B4-BE49-F238E27FC236}">
                  <a16:creationId xmlns:a16="http://schemas.microsoft.com/office/drawing/2014/main" id="{21C6FA96-9E4A-2A0D-7F08-37233236F4EE}"/>
                </a:ext>
              </a:extLst>
            </p:cNvPr>
            <p:cNvSpPr txBox="1"/>
            <p:nvPr/>
          </p:nvSpPr>
          <p:spPr>
            <a:xfrm>
              <a:off x="7047073" y="1880374"/>
              <a:ext cx="3695700" cy="635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4000" spc="-300" dirty="0">
                  <a:solidFill>
                    <a:srgbClr val="134471"/>
                  </a:solidFill>
                  <a:ea typeface="Pretendard Bold"/>
                </a:rPr>
                <a:t>청소 계획</a:t>
              </a:r>
              <a:endParaRPr lang="ko-KR" sz="4000" b="0" i="0" u="none" strike="noStrike" spc="-300" dirty="0">
                <a:solidFill>
                  <a:srgbClr val="134471"/>
                </a:solidFill>
                <a:ea typeface="Pretendard Bold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128D82E9-B9AE-ECB5-133D-F18F0FF5CDA1}"/>
                </a:ext>
              </a:extLst>
            </p:cNvPr>
            <p:cNvGrpSpPr/>
            <p:nvPr/>
          </p:nvGrpSpPr>
          <p:grpSpPr>
            <a:xfrm>
              <a:off x="6418464" y="1931174"/>
              <a:ext cx="534318" cy="520700"/>
              <a:chOff x="11277600" y="3194050"/>
              <a:chExt cx="647700" cy="647700"/>
            </a:xfrm>
          </p:grpSpPr>
          <p:pic>
            <p:nvPicPr>
              <p:cNvPr id="8" name="Picture 9">
                <a:extLst>
                  <a:ext uri="{FF2B5EF4-FFF2-40B4-BE49-F238E27FC236}">
                    <a16:creationId xmlns:a16="http://schemas.microsoft.com/office/drawing/2014/main" id="{9D7EC4D4-D559-0EB6-8617-29B0CED12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35AF691B-AF73-ED70-BA25-225198FDF55A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13" name="Picture 10">
                  <a:extLst>
                    <a:ext uri="{FF2B5EF4-FFF2-40B4-BE49-F238E27FC236}">
                      <a16:creationId xmlns:a16="http://schemas.microsoft.com/office/drawing/2014/main" id="{2ED0F8DA-F778-D492-77A2-FFBD5BFC60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15" name="TextBox 11">
                  <a:extLst>
                    <a:ext uri="{FF2B5EF4-FFF2-40B4-BE49-F238E27FC236}">
                      <a16:creationId xmlns:a16="http://schemas.microsoft.com/office/drawing/2014/main" id="{DC1DCC2F-10D8-D361-B7A6-9423881D8E67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800" b="0" i="0" u="none" strike="noStrike" spc="-200" dirty="0">
                      <a:solidFill>
                        <a:srgbClr val="FFFFFF"/>
                      </a:solidFill>
                      <a:latin typeface="Pretendard Bold"/>
                    </a:rPr>
                    <a:t>3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88864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6BE33-CE83-8AE0-2DD9-5A1F21489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5A46A48-8D30-CDB1-5A35-C4D41240C9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7545" y="-3294"/>
            <a:ext cx="18288000" cy="10287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D4F09AF-E03C-12DA-5C6B-109F07467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37" y="3145527"/>
            <a:ext cx="5377087" cy="519878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192F76C-59D2-CE4C-D27C-CB9F99973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0"/>
            <a:ext cx="18364200" cy="1320800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EF4B9845-A83A-2DE3-13EC-6A9C6DF2E7EE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미화 운영 계획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7BD62AFE-61DD-9216-CA98-46A50BECE3FD}"/>
              </a:ext>
            </a:extLst>
          </p:cNvPr>
          <p:cNvGrpSpPr/>
          <p:nvPr/>
        </p:nvGrpSpPr>
        <p:grpSpPr>
          <a:xfrm>
            <a:off x="2556555" y="3364401"/>
            <a:ext cx="555625" cy="555625"/>
            <a:chOff x="10890250" y="533738"/>
            <a:chExt cx="555625" cy="555625"/>
          </a:xfrm>
        </p:grpSpPr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28A1B8DF-60BB-C83C-A5B5-61E27A37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6CB2C519-4B0E-040C-E13E-E31B5768B9F3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spc="-100" dirty="0">
                  <a:solidFill>
                    <a:srgbClr val="134471"/>
                  </a:solidFill>
                  <a:latin typeface="Pretendard Bold"/>
                </a:rPr>
                <a:t>1</a:t>
              </a:r>
              <a:endParaRPr lang="en-US" sz="2400" b="0" i="0" u="none" strike="noStrike" spc="-100" dirty="0">
                <a:solidFill>
                  <a:srgbClr val="134471"/>
                </a:solidFill>
                <a:latin typeface="Pretendard Bold"/>
              </a:endParaRPr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21CD3DD1-FB51-27B7-9EFA-CEDEA044CAA8}"/>
              </a:ext>
            </a:extLst>
          </p:cNvPr>
          <p:cNvSpPr txBox="1"/>
          <p:nvPr/>
        </p:nvSpPr>
        <p:spPr>
          <a:xfrm>
            <a:off x="1448928" y="3909801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청소 구분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F1CC2FA2-1F83-9599-986A-8856DEEB1AAD}"/>
              </a:ext>
            </a:extLst>
          </p:cNvPr>
          <p:cNvSpPr txBox="1"/>
          <p:nvPr/>
        </p:nvSpPr>
        <p:spPr>
          <a:xfrm>
            <a:off x="-133082" y="5425124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교육 ＆ 관리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99EBF644-79B0-1FD3-FFA4-7B7EEC6D79A8}"/>
              </a:ext>
            </a:extLst>
          </p:cNvPr>
          <p:cNvSpPr txBox="1"/>
          <p:nvPr/>
        </p:nvSpPr>
        <p:spPr>
          <a:xfrm>
            <a:off x="674915" y="7458973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미화원 채용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8A347CF6-6AE7-DB02-DEE2-F78C87CEE9C3}"/>
              </a:ext>
            </a:extLst>
          </p:cNvPr>
          <p:cNvSpPr txBox="1"/>
          <p:nvPr/>
        </p:nvSpPr>
        <p:spPr>
          <a:xfrm>
            <a:off x="2715305" y="7330399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FFFFFF"/>
                </a:solidFill>
                <a:ea typeface="Pretendard Bold"/>
              </a:rPr>
              <a:t>청소 계획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9CFF219E-F8BE-72F8-C7C2-77B47A4B32DE}"/>
              </a:ext>
            </a:extLst>
          </p:cNvPr>
          <p:cNvSpPr txBox="1"/>
          <p:nvPr/>
        </p:nvSpPr>
        <p:spPr>
          <a:xfrm>
            <a:off x="3888526" y="5104613"/>
            <a:ext cx="17399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FFFFFF"/>
                </a:solidFill>
                <a:ea typeface="Pretendard Bold"/>
              </a:rPr>
              <a:t>근무시간 및 근무형태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56C58109-46A4-8438-0698-E70E96E69F90}"/>
              </a:ext>
            </a:extLst>
          </p:cNvPr>
          <p:cNvGrpSpPr/>
          <p:nvPr/>
        </p:nvGrpSpPr>
        <p:grpSpPr>
          <a:xfrm>
            <a:off x="895417" y="4784917"/>
            <a:ext cx="555625" cy="555625"/>
            <a:chOff x="8864368" y="1908513"/>
            <a:chExt cx="555625" cy="555625"/>
          </a:xfrm>
        </p:grpSpPr>
        <p:pic>
          <p:nvPicPr>
            <p:cNvPr id="68" name="Picture 12">
              <a:extLst>
                <a:ext uri="{FF2B5EF4-FFF2-40B4-BE49-F238E27FC236}">
                  <a16:creationId xmlns:a16="http://schemas.microsoft.com/office/drawing/2014/main" id="{FA487862-8452-A2B0-1B53-D106F2C85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4368" y="1908513"/>
              <a:ext cx="555625" cy="555625"/>
            </a:xfrm>
            <a:prstGeom prst="rect">
              <a:avLst/>
            </a:prstGeom>
          </p:spPr>
        </p:pic>
        <p:sp>
          <p:nvSpPr>
            <p:cNvPr id="69" name="TextBox 17">
              <a:extLst>
                <a:ext uri="{FF2B5EF4-FFF2-40B4-BE49-F238E27FC236}">
                  <a16:creationId xmlns:a16="http://schemas.microsoft.com/office/drawing/2014/main" id="{F155AB2B-C9CF-14A0-0EC6-7722B2FEDF5F}"/>
                </a:ext>
              </a:extLst>
            </p:cNvPr>
            <p:cNvSpPr txBox="1"/>
            <p:nvPr/>
          </p:nvSpPr>
          <p:spPr>
            <a:xfrm>
              <a:off x="9027880" y="2075200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5</a:t>
              </a: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62455C81-A3AB-B2BA-8CAB-C787E1947D12}"/>
              </a:ext>
            </a:extLst>
          </p:cNvPr>
          <p:cNvGrpSpPr/>
          <p:nvPr/>
        </p:nvGrpSpPr>
        <p:grpSpPr>
          <a:xfrm>
            <a:off x="4202851" y="4304741"/>
            <a:ext cx="555625" cy="555625"/>
            <a:chOff x="8864368" y="1908513"/>
            <a:chExt cx="555625" cy="555625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A0C9343D-A96B-94CE-140E-E7F043E95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4368" y="1908513"/>
              <a:ext cx="555625" cy="555625"/>
            </a:xfrm>
            <a:prstGeom prst="rect">
              <a:avLst/>
            </a:prstGeom>
          </p:spPr>
        </p:pic>
        <p:sp>
          <p:nvSpPr>
            <p:cNvPr id="72" name="TextBox 17">
              <a:extLst>
                <a:ext uri="{FF2B5EF4-FFF2-40B4-BE49-F238E27FC236}">
                  <a16:creationId xmlns:a16="http://schemas.microsoft.com/office/drawing/2014/main" id="{12881F67-83AB-CFD1-197E-130BEF17BED8}"/>
                </a:ext>
              </a:extLst>
            </p:cNvPr>
            <p:cNvSpPr txBox="1"/>
            <p:nvPr/>
          </p:nvSpPr>
          <p:spPr>
            <a:xfrm>
              <a:off x="9027880" y="2075200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2</a:t>
              </a:r>
            </a:p>
          </p:txBody>
        </p: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D7D94DA5-B0E7-E85C-13F8-37CCC93BA8ED}"/>
              </a:ext>
            </a:extLst>
          </p:cNvPr>
          <p:cNvGrpSpPr/>
          <p:nvPr/>
        </p:nvGrpSpPr>
        <p:grpSpPr>
          <a:xfrm>
            <a:off x="3825415" y="6730897"/>
            <a:ext cx="555625" cy="555625"/>
            <a:chOff x="10890250" y="533738"/>
            <a:chExt cx="555625" cy="555625"/>
          </a:xfrm>
        </p:grpSpPr>
        <p:pic>
          <p:nvPicPr>
            <p:cNvPr id="85" name="Picture 12">
              <a:extLst>
                <a:ext uri="{FF2B5EF4-FFF2-40B4-BE49-F238E27FC236}">
                  <a16:creationId xmlns:a16="http://schemas.microsoft.com/office/drawing/2014/main" id="{892E971E-D7DC-4673-0EFA-E21579CD2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86" name="TextBox 17">
              <a:extLst>
                <a:ext uri="{FF2B5EF4-FFF2-40B4-BE49-F238E27FC236}">
                  <a16:creationId xmlns:a16="http://schemas.microsoft.com/office/drawing/2014/main" id="{8D8A5411-1891-079F-970C-384618404239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3</a:t>
              </a:r>
            </a:p>
          </p:txBody>
        </p: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33981784-9784-5F3E-97FD-3E5DC8C7C9D7}"/>
              </a:ext>
            </a:extLst>
          </p:cNvPr>
          <p:cNvGrpSpPr/>
          <p:nvPr/>
        </p:nvGrpSpPr>
        <p:grpSpPr>
          <a:xfrm>
            <a:off x="1529222" y="6734184"/>
            <a:ext cx="555625" cy="555625"/>
            <a:chOff x="10890250" y="533738"/>
            <a:chExt cx="555625" cy="555625"/>
          </a:xfrm>
        </p:grpSpPr>
        <p:pic>
          <p:nvPicPr>
            <p:cNvPr id="88" name="Picture 12">
              <a:extLst>
                <a:ext uri="{FF2B5EF4-FFF2-40B4-BE49-F238E27FC236}">
                  <a16:creationId xmlns:a16="http://schemas.microsoft.com/office/drawing/2014/main" id="{D2DEBB8F-24E2-3F90-80D6-B3DF2D01F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89" name="TextBox 17">
              <a:extLst>
                <a:ext uri="{FF2B5EF4-FFF2-40B4-BE49-F238E27FC236}">
                  <a16:creationId xmlns:a16="http://schemas.microsoft.com/office/drawing/2014/main" id="{4ABDDCE4-369D-DE74-3F55-90AFE58CBFC7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spc="-100" dirty="0">
                  <a:solidFill>
                    <a:srgbClr val="134471"/>
                  </a:solidFill>
                  <a:latin typeface="Pretendard Bold"/>
                </a:rPr>
                <a:t>4</a:t>
              </a:r>
              <a:endParaRPr lang="en-US" sz="2400" b="0" i="0" u="none" strike="noStrike" spc="-100" dirty="0">
                <a:solidFill>
                  <a:srgbClr val="134471"/>
                </a:solidFill>
                <a:latin typeface="Pretendard Bold"/>
              </a:endParaRPr>
            </a:p>
          </p:txBody>
        </p:sp>
      </p:grpSp>
      <p:sp>
        <p:nvSpPr>
          <p:cNvPr id="127" name="TextBox 7">
            <a:extLst>
              <a:ext uri="{FF2B5EF4-FFF2-40B4-BE49-F238E27FC236}">
                <a16:creationId xmlns:a16="http://schemas.microsoft.com/office/drawing/2014/main" id="{C27B1A2B-FAD4-E5E2-16CE-FFB5D2044F00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4FA6F9B-2017-AAB9-CDFA-C7BB797ADFC0}"/>
              </a:ext>
            </a:extLst>
          </p:cNvPr>
          <p:cNvGrpSpPr/>
          <p:nvPr/>
        </p:nvGrpSpPr>
        <p:grpSpPr>
          <a:xfrm>
            <a:off x="6381507" y="1880374"/>
            <a:ext cx="8081108" cy="7368721"/>
            <a:chOff x="6381487" y="1880374"/>
            <a:chExt cx="4361286" cy="4594496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FF71FCAD-82BD-1C42-D86A-FA6B9DAC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1487" y="2807011"/>
              <a:ext cx="4051300" cy="38100"/>
            </a:xfrm>
            <a:prstGeom prst="rect">
              <a:avLst/>
            </a:prstGeom>
          </p:spPr>
        </p:pic>
        <p:sp>
          <p:nvSpPr>
            <p:cNvPr id="6" name="TextBox 43">
              <a:extLst>
                <a:ext uri="{FF2B5EF4-FFF2-40B4-BE49-F238E27FC236}">
                  <a16:creationId xmlns:a16="http://schemas.microsoft.com/office/drawing/2014/main" id="{F8771CA5-CEBC-12A4-F33A-96E5084DA320}"/>
                </a:ext>
              </a:extLst>
            </p:cNvPr>
            <p:cNvSpPr txBox="1"/>
            <p:nvPr/>
          </p:nvSpPr>
          <p:spPr>
            <a:xfrm>
              <a:off x="7047073" y="1880374"/>
              <a:ext cx="3695700" cy="635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4000" b="0" i="0" u="none" strike="noStrike" spc="-300" dirty="0">
                  <a:solidFill>
                    <a:srgbClr val="134471"/>
                  </a:solidFill>
                  <a:ea typeface="Pretendard Bold"/>
                </a:rPr>
                <a:t>미화원 채용</a:t>
              </a:r>
              <a:endParaRPr lang="ko-KR" sz="4000" b="0" i="0" u="none" strike="noStrike" spc="-300" dirty="0">
                <a:solidFill>
                  <a:srgbClr val="134471"/>
                </a:solidFill>
                <a:ea typeface="Pretendard Bold"/>
              </a:endParaRPr>
            </a:p>
          </p:txBody>
        </p:sp>
        <p:sp>
          <p:nvSpPr>
            <p:cNvPr id="7" name="TextBox 48">
              <a:extLst>
                <a:ext uri="{FF2B5EF4-FFF2-40B4-BE49-F238E27FC236}">
                  <a16:creationId xmlns:a16="http://schemas.microsoft.com/office/drawing/2014/main" id="{B0220DD5-581E-87C4-1C39-A42893ADC98B}"/>
                </a:ext>
              </a:extLst>
            </p:cNvPr>
            <p:cNvSpPr txBox="1"/>
            <p:nvPr/>
          </p:nvSpPr>
          <p:spPr>
            <a:xfrm>
              <a:off x="6433024" y="3282545"/>
              <a:ext cx="3423745" cy="31923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2400" dirty="0">
                  <a:latin typeface="Pretendard Medium" panose="020B0600000101010101" charset="-127"/>
                  <a:ea typeface="Pretendard Medium" panose="020B0600000101010101" charset="-127"/>
                </a:rPr>
                <a:t>✅ 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Medium" panose="020B0600000101010101" charset="-127"/>
                  <a:ea typeface="Pretendard Medium" panose="020B0600000101010101" charset="-127"/>
                </a:rPr>
                <a:t>직원의 채용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Medium" panose="020B0600000101010101" charset="-127"/>
                  <a:ea typeface="Pretendard Medium" panose="020B0600000101010101" charset="-127"/>
                </a:rPr>
                <a:t> </a:t>
              </a:r>
              <a:endParaRPr lang="en-US" altLang="ko-KR" sz="24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 err="1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출책용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사이트 가입 및 </a:t>
              </a:r>
              <a:r>
                <a:rPr lang="ko-KR" altLang="en-US" sz="2400" b="0" i="0" u="none" strike="noStrike" spc="-200" dirty="0" err="1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인재풀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설치운용</a:t>
              </a: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en-US" altLang="ko-KR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2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인 이상 복수 면접실시</a:t>
              </a:r>
              <a:r>
                <a:rPr lang="en-US" altLang="ko-KR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우수자원 선발</a:t>
              </a:r>
              <a:endParaRPr lang="en-US" altLang="ko-KR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경험자 및 적극적이고 활동적인 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자원 우선 채용</a:t>
              </a: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endParaRPr lang="en-US" altLang="ko-KR" sz="2400" dirty="0"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dirty="0">
                  <a:latin typeface="Pretendard Medium" panose="020B0600000101010101" charset="-127"/>
                  <a:ea typeface="Pretendard Medium" panose="020B0600000101010101" charset="-127"/>
                </a:rPr>
                <a:t>✅ 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Medium" panose="020B0600000101010101" charset="-127"/>
                  <a:ea typeface="Pretendard Medium" panose="020B0600000101010101" charset="-127"/>
                </a:rPr>
                <a:t>결원보충</a:t>
              </a:r>
              <a:endParaRPr lang="en-US" altLang="ko-KR" sz="24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인재 풀 활용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3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인 이내에 보충</a:t>
              </a: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en-US" altLang="ko-KR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3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일 이상 결원발생 </a:t>
              </a:r>
              <a:r>
                <a:rPr lang="ko-KR" altLang="en-US" sz="2400" spc="-200" dirty="0" err="1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예상시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</a:t>
              </a:r>
              <a:r>
                <a:rPr lang="ko-KR" altLang="en-US" sz="2400" spc="-200" dirty="0" err="1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대근자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임명</a:t>
              </a:r>
              <a:endParaRPr lang="en-US" altLang="ko-KR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 err="1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대근자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임명 불가 시 본사 직원 투입</a:t>
              </a: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endParaRPr lang="en-US" altLang="ko-KR" sz="2400" dirty="0"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dirty="0">
                  <a:latin typeface="Pretendard Medium" panose="020B0600000101010101" charset="-127"/>
                  <a:ea typeface="Pretendard Medium" panose="020B0600000101010101" charset="-127"/>
                </a:rPr>
                <a:t>✅ </a:t>
              </a:r>
              <a:r>
                <a:rPr lang="ko-KR" altLang="en-US" sz="2400" spc="-200" dirty="0">
                  <a:solidFill>
                    <a:srgbClr val="134471"/>
                  </a:solidFill>
                  <a:latin typeface="Pretendard Medium" panose="020B0600000101010101" charset="-127"/>
                  <a:ea typeface="Pretendard Medium" panose="020B0600000101010101" charset="-127"/>
                </a:rPr>
                <a:t>복지</a:t>
              </a:r>
              <a:endParaRPr lang="en-US" altLang="ko-KR" sz="24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간</a:t>
              </a:r>
              <a:r>
                <a:rPr lang="en-US" altLang="ko-KR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4</a:t>
              </a: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대 보험 가입</a:t>
              </a: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경조사 및 하계휴가 실시</a:t>
              </a:r>
              <a:endParaRPr lang="en-US" altLang="ko-KR" sz="2400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r>
                <a:rPr lang="ko-KR" altLang="en-US" sz="2400" b="0" i="0" u="none" strike="noStrike" spc="-2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추석 및 설날 명절선물 지급</a:t>
              </a: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 algn="l">
                <a:lnSpc>
                  <a:spcPct val="99600"/>
                </a:lnSpc>
              </a:pPr>
              <a:endParaRPr lang="en-US" altLang="ko-KR" sz="2400" b="0" i="0" u="none" strike="noStrike" spc="-2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F88E37AA-6CE7-4195-3318-AD8122205B0F}"/>
                </a:ext>
              </a:extLst>
            </p:cNvPr>
            <p:cNvGrpSpPr/>
            <p:nvPr/>
          </p:nvGrpSpPr>
          <p:grpSpPr>
            <a:xfrm>
              <a:off x="6418464" y="1931174"/>
              <a:ext cx="534318" cy="520700"/>
              <a:chOff x="11277600" y="3194050"/>
              <a:chExt cx="647700" cy="647700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270603FD-6A85-8E20-1903-4767DF9EA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A917E788-4C2D-8140-1AB0-128F20067AFC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15" name="Picture 10">
                  <a:extLst>
                    <a:ext uri="{FF2B5EF4-FFF2-40B4-BE49-F238E27FC236}">
                      <a16:creationId xmlns:a16="http://schemas.microsoft.com/office/drawing/2014/main" id="{E89D9B27-1B48-716D-867B-334FE3C29C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16" name="TextBox 11">
                  <a:extLst>
                    <a:ext uri="{FF2B5EF4-FFF2-40B4-BE49-F238E27FC236}">
                      <a16:creationId xmlns:a16="http://schemas.microsoft.com/office/drawing/2014/main" id="{3A92C3FB-5430-2985-9155-D7E67042A31E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800" b="0" i="0" u="none" strike="noStrike" spc="-200" dirty="0">
                      <a:solidFill>
                        <a:srgbClr val="FFFFFF"/>
                      </a:solidFill>
                      <a:latin typeface="Pretendard Bold"/>
                    </a:rPr>
                    <a:t>4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87241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8E6E3-F1F0-6E5A-CD28-4A0521DFC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C702298-5D9D-E8B1-2F5D-E6671A4D17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7545" y="-3294"/>
            <a:ext cx="18288000" cy="10287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CD14F2D-06B4-4612-D271-A73DE237F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37" y="3145527"/>
            <a:ext cx="5377087" cy="519878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08CE337-928E-3CB5-0A4A-3221DEEA6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0"/>
            <a:ext cx="18364200" cy="1320800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059A86BE-01DF-A762-1B30-0286FFCC5802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미화 운영 계획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52E11C03-6A2C-6D17-1FE7-E5FCE834E91C}"/>
              </a:ext>
            </a:extLst>
          </p:cNvPr>
          <p:cNvGrpSpPr/>
          <p:nvPr/>
        </p:nvGrpSpPr>
        <p:grpSpPr>
          <a:xfrm>
            <a:off x="2556555" y="3364401"/>
            <a:ext cx="555625" cy="555625"/>
            <a:chOff x="10890250" y="533738"/>
            <a:chExt cx="555625" cy="555625"/>
          </a:xfrm>
        </p:grpSpPr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3B15741C-7AE2-4A68-B2D7-0F1B591AE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CA83652-7ED3-A6A7-C992-AFA5C55991B5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spc="-100" dirty="0">
                  <a:solidFill>
                    <a:srgbClr val="134471"/>
                  </a:solidFill>
                  <a:latin typeface="Pretendard Bold"/>
                </a:rPr>
                <a:t>1</a:t>
              </a:r>
              <a:endParaRPr lang="en-US" sz="2400" b="0" i="0" u="none" strike="noStrike" spc="-100" dirty="0">
                <a:solidFill>
                  <a:srgbClr val="134471"/>
                </a:solidFill>
                <a:latin typeface="Pretendard Bold"/>
              </a:endParaRPr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29A2522C-9BFA-22A3-4A8B-6AE5EC717EA2}"/>
              </a:ext>
            </a:extLst>
          </p:cNvPr>
          <p:cNvSpPr txBox="1"/>
          <p:nvPr/>
        </p:nvSpPr>
        <p:spPr>
          <a:xfrm>
            <a:off x="1448928" y="3909801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청소 구분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96CEB470-0A50-ABA9-4FE5-56022030037D}"/>
              </a:ext>
            </a:extLst>
          </p:cNvPr>
          <p:cNvSpPr txBox="1"/>
          <p:nvPr/>
        </p:nvSpPr>
        <p:spPr>
          <a:xfrm>
            <a:off x="-133082" y="5425124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교육 ＆ 관리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C5174359-1FDB-13E8-E94B-10404819EAEC}"/>
              </a:ext>
            </a:extLst>
          </p:cNvPr>
          <p:cNvSpPr txBox="1"/>
          <p:nvPr/>
        </p:nvSpPr>
        <p:spPr>
          <a:xfrm>
            <a:off x="674915" y="7458973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200" dirty="0">
                <a:solidFill>
                  <a:srgbClr val="FFFFFF"/>
                </a:solidFill>
                <a:ea typeface="Pretendard Bold"/>
              </a:rPr>
              <a:t>미화원 채용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E5F89342-7132-2ECA-4F7B-4E22F02C1D83}"/>
              </a:ext>
            </a:extLst>
          </p:cNvPr>
          <p:cNvSpPr txBox="1"/>
          <p:nvPr/>
        </p:nvSpPr>
        <p:spPr>
          <a:xfrm>
            <a:off x="2715305" y="7330399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FFFFFF"/>
                </a:solidFill>
                <a:ea typeface="Pretendard Bold"/>
              </a:rPr>
              <a:t>청소 계획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C260FEE1-DF8C-2396-3861-844FF9A9B7AE}"/>
              </a:ext>
            </a:extLst>
          </p:cNvPr>
          <p:cNvSpPr txBox="1"/>
          <p:nvPr/>
        </p:nvSpPr>
        <p:spPr>
          <a:xfrm>
            <a:off x="3888526" y="5104613"/>
            <a:ext cx="17399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200" dirty="0">
                <a:solidFill>
                  <a:srgbClr val="FFFFFF"/>
                </a:solidFill>
                <a:ea typeface="Pretendard Bold"/>
              </a:rPr>
              <a:t>근무시간 및 근무형태</a:t>
            </a:r>
            <a:endParaRPr lang="ko-KR" sz="2400" b="0" i="0" u="none" strike="noStrike" spc="-200" dirty="0">
              <a:solidFill>
                <a:srgbClr val="FFFFFF"/>
              </a:solidFill>
              <a:ea typeface="Pretendard Bold"/>
            </a:endParaRP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1F382BCE-D77E-0064-7E8B-25355C421B7A}"/>
              </a:ext>
            </a:extLst>
          </p:cNvPr>
          <p:cNvGrpSpPr/>
          <p:nvPr/>
        </p:nvGrpSpPr>
        <p:grpSpPr>
          <a:xfrm>
            <a:off x="895417" y="4784917"/>
            <a:ext cx="555625" cy="555625"/>
            <a:chOff x="8864368" y="1908513"/>
            <a:chExt cx="555625" cy="555625"/>
          </a:xfrm>
        </p:grpSpPr>
        <p:pic>
          <p:nvPicPr>
            <p:cNvPr id="68" name="Picture 12">
              <a:extLst>
                <a:ext uri="{FF2B5EF4-FFF2-40B4-BE49-F238E27FC236}">
                  <a16:creationId xmlns:a16="http://schemas.microsoft.com/office/drawing/2014/main" id="{26E9FE28-BC8B-9AF8-EB46-55BE2579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4368" y="1908513"/>
              <a:ext cx="555625" cy="555625"/>
            </a:xfrm>
            <a:prstGeom prst="rect">
              <a:avLst/>
            </a:prstGeom>
          </p:spPr>
        </p:pic>
        <p:sp>
          <p:nvSpPr>
            <p:cNvPr id="69" name="TextBox 17">
              <a:extLst>
                <a:ext uri="{FF2B5EF4-FFF2-40B4-BE49-F238E27FC236}">
                  <a16:creationId xmlns:a16="http://schemas.microsoft.com/office/drawing/2014/main" id="{150E807F-29D5-19EB-E4AF-743E6D345ECD}"/>
                </a:ext>
              </a:extLst>
            </p:cNvPr>
            <p:cNvSpPr txBox="1"/>
            <p:nvPr/>
          </p:nvSpPr>
          <p:spPr>
            <a:xfrm>
              <a:off x="9027880" y="2075200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5</a:t>
              </a: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EA7EC030-9184-05D1-383D-318734568DE5}"/>
              </a:ext>
            </a:extLst>
          </p:cNvPr>
          <p:cNvGrpSpPr/>
          <p:nvPr/>
        </p:nvGrpSpPr>
        <p:grpSpPr>
          <a:xfrm>
            <a:off x="4202851" y="4304741"/>
            <a:ext cx="555625" cy="555625"/>
            <a:chOff x="8864368" y="1908513"/>
            <a:chExt cx="555625" cy="555625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DC0C34DD-FF18-532B-EEA7-71A4ADB2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4368" y="1908513"/>
              <a:ext cx="555625" cy="555625"/>
            </a:xfrm>
            <a:prstGeom prst="rect">
              <a:avLst/>
            </a:prstGeom>
          </p:spPr>
        </p:pic>
        <p:sp>
          <p:nvSpPr>
            <p:cNvPr id="72" name="TextBox 17">
              <a:extLst>
                <a:ext uri="{FF2B5EF4-FFF2-40B4-BE49-F238E27FC236}">
                  <a16:creationId xmlns:a16="http://schemas.microsoft.com/office/drawing/2014/main" id="{8921DE9C-BF4E-4DB0-ECC9-934535BBE3B3}"/>
                </a:ext>
              </a:extLst>
            </p:cNvPr>
            <p:cNvSpPr txBox="1"/>
            <p:nvPr/>
          </p:nvSpPr>
          <p:spPr>
            <a:xfrm>
              <a:off x="9027880" y="2075200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2</a:t>
              </a:r>
            </a:p>
          </p:txBody>
        </p: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F0F30B68-1C91-4ED9-0B60-D281BE6D1E88}"/>
              </a:ext>
            </a:extLst>
          </p:cNvPr>
          <p:cNvGrpSpPr/>
          <p:nvPr/>
        </p:nvGrpSpPr>
        <p:grpSpPr>
          <a:xfrm>
            <a:off x="3825415" y="6730897"/>
            <a:ext cx="555625" cy="555625"/>
            <a:chOff x="10890250" y="533738"/>
            <a:chExt cx="555625" cy="555625"/>
          </a:xfrm>
        </p:grpSpPr>
        <p:pic>
          <p:nvPicPr>
            <p:cNvPr id="85" name="Picture 12">
              <a:extLst>
                <a:ext uri="{FF2B5EF4-FFF2-40B4-BE49-F238E27FC236}">
                  <a16:creationId xmlns:a16="http://schemas.microsoft.com/office/drawing/2014/main" id="{D464144B-11A6-CF85-C4F1-249A5242C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86" name="TextBox 17">
              <a:extLst>
                <a:ext uri="{FF2B5EF4-FFF2-40B4-BE49-F238E27FC236}">
                  <a16:creationId xmlns:a16="http://schemas.microsoft.com/office/drawing/2014/main" id="{E02D96FD-A70D-BE27-C66B-A9E59E263352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b="0" i="0" u="none" strike="noStrike" spc="-100" dirty="0">
                  <a:solidFill>
                    <a:srgbClr val="134471"/>
                  </a:solidFill>
                  <a:latin typeface="Pretendard Bold"/>
                </a:rPr>
                <a:t>3</a:t>
              </a:r>
            </a:p>
          </p:txBody>
        </p: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8632C895-C0A4-DB2F-C4A1-B45A7DD9DFEA}"/>
              </a:ext>
            </a:extLst>
          </p:cNvPr>
          <p:cNvGrpSpPr/>
          <p:nvPr/>
        </p:nvGrpSpPr>
        <p:grpSpPr>
          <a:xfrm>
            <a:off x="1529222" y="6734184"/>
            <a:ext cx="555625" cy="555625"/>
            <a:chOff x="10890250" y="533738"/>
            <a:chExt cx="555625" cy="555625"/>
          </a:xfrm>
        </p:grpSpPr>
        <p:pic>
          <p:nvPicPr>
            <p:cNvPr id="88" name="Picture 12">
              <a:extLst>
                <a:ext uri="{FF2B5EF4-FFF2-40B4-BE49-F238E27FC236}">
                  <a16:creationId xmlns:a16="http://schemas.microsoft.com/office/drawing/2014/main" id="{04FAAD5F-52EC-16D6-F43D-802C6348A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0250" y="533738"/>
              <a:ext cx="555625" cy="555625"/>
            </a:xfrm>
            <a:prstGeom prst="rect">
              <a:avLst/>
            </a:prstGeom>
          </p:spPr>
        </p:pic>
        <p:sp>
          <p:nvSpPr>
            <p:cNvPr id="89" name="TextBox 17">
              <a:extLst>
                <a:ext uri="{FF2B5EF4-FFF2-40B4-BE49-F238E27FC236}">
                  <a16:creationId xmlns:a16="http://schemas.microsoft.com/office/drawing/2014/main" id="{895C20CE-F980-5F20-EA39-6C30ECD094DE}"/>
                </a:ext>
              </a:extLst>
            </p:cNvPr>
            <p:cNvSpPr txBox="1"/>
            <p:nvPr/>
          </p:nvSpPr>
          <p:spPr>
            <a:xfrm>
              <a:off x="11049000" y="697139"/>
              <a:ext cx="228600" cy="222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sz="2400" spc="-100" dirty="0">
                  <a:solidFill>
                    <a:srgbClr val="134471"/>
                  </a:solidFill>
                  <a:latin typeface="Pretendard Bold"/>
                </a:rPr>
                <a:t>4</a:t>
              </a:r>
              <a:endParaRPr lang="en-US" sz="2400" b="0" i="0" u="none" strike="noStrike" spc="-100" dirty="0">
                <a:solidFill>
                  <a:srgbClr val="134471"/>
                </a:solidFill>
                <a:latin typeface="Pretendard Bold"/>
              </a:endParaRPr>
            </a:p>
          </p:txBody>
        </p:sp>
      </p:grpSp>
      <p:sp>
        <p:nvSpPr>
          <p:cNvPr id="127" name="TextBox 7">
            <a:extLst>
              <a:ext uri="{FF2B5EF4-FFF2-40B4-BE49-F238E27FC236}">
                <a16:creationId xmlns:a16="http://schemas.microsoft.com/office/drawing/2014/main" id="{58517B2E-FBF4-A159-EF89-08B88C89F094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891A38C-F1BD-CC74-F3E5-E9330A2B7E1F}"/>
              </a:ext>
            </a:extLst>
          </p:cNvPr>
          <p:cNvGrpSpPr/>
          <p:nvPr/>
        </p:nvGrpSpPr>
        <p:grpSpPr>
          <a:xfrm>
            <a:off x="6381487" y="1880375"/>
            <a:ext cx="8081098" cy="1547260"/>
            <a:chOff x="6381487" y="1880374"/>
            <a:chExt cx="4361286" cy="964737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0FDD753F-E1EE-F5A8-DBAF-A1E6CFA8F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1487" y="2807011"/>
              <a:ext cx="4051300" cy="38100"/>
            </a:xfrm>
            <a:prstGeom prst="rect">
              <a:avLst/>
            </a:prstGeom>
          </p:spPr>
        </p:pic>
        <p:sp>
          <p:nvSpPr>
            <p:cNvPr id="6" name="TextBox 43">
              <a:extLst>
                <a:ext uri="{FF2B5EF4-FFF2-40B4-BE49-F238E27FC236}">
                  <a16:creationId xmlns:a16="http://schemas.microsoft.com/office/drawing/2014/main" id="{2C718B3B-FD6F-A4C7-0E2D-D2B5BE7A4FF7}"/>
                </a:ext>
              </a:extLst>
            </p:cNvPr>
            <p:cNvSpPr txBox="1"/>
            <p:nvPr/>
          </p:nvSpPr>
          <p:spPr>
            <a:xfrm>
              <a:off x="7047073" y="1880374"/>
              <a:ext cx="3695700" cy="635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4000" spc="-300" dirty="0">
                  <a:solidFill>
                    <a:srgbClr val="134471"/>
                  </a:solidFill>
                  <a:ea typeface="Pretendard Bold"/>
                </a:rPr>
                <a:t>교육 </a:t>
              </a:r>
              <a:r>
                <a:rPr lang="ko-KR" altLang="en-US" sz="4000" b="0" i="0" u="none" strike="noStrike" spc="-300" dirty="0">
                  <a:solidFill>
                    <a:srgbClr val="134471"/>
                  </a:solidFill>
                  <a:ea typeface="Pretendard Bold"/>
                </a:rPr>
                <a:t>＆</a:t>
              </a:r>
              <a:r>
                <a:rPr lang="ko-KR" altLang="en-US" sz="4000" spc="-300" dirty="0">
                  <a:solidFill>
                    <a:srgbClr val="134471"/>
                  </a:solidFill>
                  <a:ea typeface="Pretendard Bold"/>
                </a:rPr>
                <a:t> 관리</a:t>
              </a:r>
              <a:endParaRPr lang="ko-KR" sz="4000" b="0" i="0" u="none" strike="noStrike" spc="-300" dirty="0">
                <a:solidFill>
                  <a:srgbClr val="134471"/>
                </a:solidFill>
                <a:ea typeface="Pretendard Bold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F29E406F-EE31-9647-A602-6F50B49A8A98}"/>
                </a:ext>
              </a:extLst>
            </p:cNvPr>
            <p:cNvGrpSpPr/>
            <p:nvPr/>
          </p:nvGrpSpPr>
          <p:grpSpPr>
            <a:xfrm>
              <a:off x="6418464" y="1931174"/>
              <a:ext cx="534318" cy="520700"/>
              <a:chOff x="11277600" y="3194050"/>
              <a:chExt cx="647700" cy="647700"/>
            </a:xfrm>
          </p:grpSpPr>
          <p:pic>
            <p:nvPicPr>
              <p:cNvPr id="8" name="Picture 9">
                <a:extLst>
                  <a:ext uri="{FF2B5EF4-FFF2-40B4-BE49-F238E27FC236}">
                    <a16:creationId xmlns:a16="http://schemas.microsoft.com/office/drawing/2014/main" id="{6B196728-D230-FC1B-FC66-7B906FE7BB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0743D2C1-BA5A-8125-D40F-0BE58FC07136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13" name="Picture 10">
                  <a:extLst>
                    <a:ext uri="{FF2B5EF4-FFF2-40B4-BE49-F238E27FC236}">
                      <a16:creationId xmlns:a16="http://schemas.microsoft.com/office/drawing/2014/main" id="{58F0F52D-4EDA-9B89-CB2B-525F47EA39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15" name="TextBox 11">
                  <a:extLst>
                    <a:ext uri="{FF2B5EF4-FFF2-40B4-BE49-F238E27FC236}">
                      <a16:creationId xmlns:a16="http://schemas.microsoft.com/office/drawing/2014/main" id="{B11EEA87-D042-B074-3782-5DBED8DCCA66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800" spc="-200" dirty="0">
                      <a:solidFill>
                        <a:srgbClr val="FFFFFF"/>
                      </a:solidFill>
                      <a:latin typeface="Pretendard Bold"/>
                    </a:rPr>
                    <a:t>5</a:t>
                  </a:r>
                  <a:endParaRPr lang="en-US" sz="2800" b="0" i="0" u="none" strike="noStrike" spc="-200" dirty="0">
                    <a:solidFill>
                      <a:srgbClr val="FFFFFF"/>
                    </a:solidFill>
                    <a:latin typeface="Pretendard Bold"/>
                  </a:endParaRPr>
                </a:p>
              </p:txBody>
            </p:sp>
          </p:grpSp>
        </p:grpSp>
      </p:grpSp>
      <p:sp>
        <p:nvSpPr>
          <p:cNvPr id="16" name="TextBox 48">
            <a:extLst>
              <a:ext uri="{FF2B5EF4-FFF2-40B4-BE49-F238E27FC236}">
                <a16:creationId xmlns:a16="http://schemas.microsoft.com/office/drawing/2014/main" id="{FB83B89A-99E6-9F7C-B39A-02FE15CCB7B0}"/>
              </a:ext>
            </a:extLst>
          </p:cNvPr>
          <p:cNvSpPr txBox="1"/>
          <p:nvPr/>
        </p:nvSpPr>
        <p:spPr>
          <a:xfrm>
            <a:off x="6477000" y="3756349"/>
            <a:ext cx="6343921" cy="298735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✅ </a:t>
            </a:r>
            <a:r>
              <a:rPr lang="ko-KR" altLang="en-US" sz="24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직원 근무 자세</a:t>
            </a:r>
            <a:endParaRPr lang="en-US" altLang="ko-KR" sz="2400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2400" dirty="0"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✅ </a:t>
            </a:r>
            <a:r>
              <a:rPr lang="ko-KR" altLang="en-US" sz="24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청소 작업 지침</a:t>
            </a:r>
            <a:endParaRPr lang="en-US" altLang="ko-KR" sz="2400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✅ </a:t>
            </a:r>
            <a:r>
              <a:rPr lang="ko-KR" altLang="en-US" sz="24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미화원 교육 ＆ 관리</a:t>
            </a:r>
            <a:endParaRPr lang="en-US" altLang="ko-KR" sz="2400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2400" b="0" i="0" u="none" strike="noStrike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24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다음 페이지에서 상세 정보 확인</a:t>
            </a:r>
            <a:endParaRPr lang="en-US" altLang="ko-KR" sz="2400" b="0" i="0" u="none" strike="noStrike" spc="-200" dirty="0">
              <a:solidFill>
                <a:srgbClr val="134471"/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1197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692BD-EF08-52CF-A70C-21A83DA90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EE1B994-C960-C614-697A-F149F235A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6C1583F-8D39-ADD7-2550-6152DD39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C5EFE2DC-990E-85B9-638E-EEFB39F7B691}"/>
              </a:ext>
            </a:extLst>
          </p:cNvPr>
          <p:cNvSpPr txBox="1"/>
          <p:nvPr/>
        </p:nvSpPr>
        <p:spPr>
          <a:xfrm>
            <a:off x="736600" y="228600"/>
            <a:ext cx="35179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559C4E62-D01A-3F21-00AC-B617265B43DD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미화 교육 ＆ 관리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2A4A97-B1DB-177D-0770-9D9057DBD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69" y="2356978"/>
            <a:ext cx="5812299" cy="6977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3E4021-A9E1-2686-48B5-19B2F50F3832}"/>
              </a:ext>
            </a:extLst>
          </p:cNvPr>
          <p:cNvSpPr txBox="1"/>
          <p:nvPr/>
        </p:nvSpPr>
        <p:spPr>
          <a:xfrm>
            <a:off x="1301086" y="2923136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 dirty="0">
                <a:solidFill>
                  <a:srgbClr val="FFFFFF"/>
                </a:solidFill>
                <a:latin typeface="Pretendard Bold"/>
              </a:rPr>
              <a:t>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EE08DA-5DE1-58C5-CD8F-D3E9241E0DF0}"/>
              </a:ext>
            </a:extLst>
          </p:cNvPr>
          <p:cNvSpPr txBox="1"/>
          <p:nvPr/>
        </p:nvSpPr>
        <p:spPr>
          <a:xfrm>
            <a:off x="1828011" y="2879814"/>
            <a:ext cx="32512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500" dirty="0">
                <a:solidFill>
                  <a:srgbClr val="FFFFFF"/>
                </a:solidFill>
                <a:ea typeface="Pretendard Medium"/>
              </a:rPr>
              <a:t>근무 자세</a:t>
            </a:r>
            <a:endParaRPr lang="ko-KR" sz="25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27A5399-1AF7-857C-3023-BFF106EBF595}"/>
              </a:ext>
            </a:extLst>
          </p:cNvPr>
          <p:cNvSpPr txBox="1"/>
          <p:nvPr/>
        </p:nvSpPr>
        <p:spPr>
          <a:xfrm>
            <a:off x="459261" y="3987800"/>
            <a:ext cx="5576587" cy="3289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32800"/>
              </a:lnSpc>
            </a:pP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</a:rPr>
              <a:t>✅ 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근무 태도</a:t>
            </a: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endParaRPr lang="en-US" altLang="ko-KR" sz="1600" dirty="0"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친절한 서비스 제공 및 겸손하고 성실한 자세 유지</a:t>
            </a:r>
            <a:endParaRPr lang="en-US" altLang="ko-KR" sz="1600" b="0" i="0" u="none" strike="noStrike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동료 간 화합 및 단결 강조</a:t>
            </a:r>
            <a:endParaRPr lang="en-US" altLang="ko-KR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단정한 복장 및 품행 유지 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(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유니폼 지급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)</a:t>
            </a:r>
          </a:p>
          <a:p>
            <a:pPr lvl="0" algn="just">
              <a:lnSpc>
                <a:spcPct val="132800"/>
              </a:lnSpc>
            </a:pPr>
            <a:endParaRPr lang="en-US" altLang="ko-KR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</a:rPr>
              <a:t>✅ 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근무 규칙</a:t>
            </a:r>
            <a:endParaRPr lang="en-US" altLang="ko-KR" sz="1600" b="0" i="0" u="none" strike="noStrike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출 퇴근 시간 엄수</a:t>
            </a:r>
            <a:endParaRPr lang="en-US" altLang="ko-KR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출근 시 관리실 출근부 날인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퇴근 시 관리소 허락 후 퇴근</a:t>
            </a:r>
            <a:endParaRPr lang="en-US" altLang="ko-KR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업무 수행 시 입주자 대표회의 및 </a:t>
            </a:r>
            <a:endParaRPr lang="en-US" altLang="ko-KR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    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생활지원센터의 지시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감독 준수</a:t>
            </a:r>
            <a:endParaRPr lang="en-US" altLang="ko-KR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직원 결원 최소화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dirty="0" err="1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고연령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 채용은 단지와 협의 후 결정</a:t>
            </a:r>
            <a:endParaRPr lang="en-US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2E280A76-D78B-F082-4141-9CB3C0BC0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086" y="3608936"/>
            <a:ext cx="3771900" cy="12700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8D14D255-BB39-7A76-D517-67A0F095F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415" y="2356978"/>
            <a:ext cx="6019800" cy="69775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250E9D-FE93-51FA-8F26-1317C71CE77B}"/>
              </a:ext>
            </a:extLst>
          </p:cNvPr>
          <p:cNvSpPr txBox="1"/>
          <p:nvPr/>
        </p:nvSpPr>
        <p:spPr>
          <a:xfrm>
            <a:off x="12680882" y="2948655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 dirty="0">
                <a:solidFill>
                  <a:srgbClr val="FFFFFF"/>
                </a:solidFill>
                <a:latin typeface="Pretendard Bold"/>
              </a:rPr>
              <a:t>03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5FEBDA-F63E-5638-B41A-723C9B1F058E}"/>
              </a:ext>
            </a:extLst>
          </p:cNvPr>
          <p:cNvSpPr txBox="1"/>
          <p:nvPr/>
        </p:nvSpPr>
        <p:spPr>
          <a:xfrm>
            <a:off x="13188882" y="2870200"/>
            <a:ext cx="32512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500" dirty="0">
                <a:solidFill>
                  <a:srgbClr val="FFFFFF"/>
                </a:solidFill>
                <a:ea typeface="Pretendard Medium"/>
              </a:rPr>
              <a:t>미화원 교육</a:t>
            </a:r>
            <a:r>
              <a:rPr lang="en-US" altLang="ko-KR" sz="2500" dirty="0">
                <a:solidFill>
                  <a:srgbClr val="FFFFFF"/>
                </a:solidFill>
                <a:ea typeface="Pretendard Medium"/>
              </a:rPr>
              <a:t>&amp;</a:t>
            </a:r>
            <a:r>
              <a:rPr lang="ko-KR" altLang="en-US" sz="2500" dirty="0">
                <a:solidFill>
                  <a:srgbClr val="FFFFFF"/>
                </a:solidFill>
                <a:ea typeface="Pretendard Medium"/>
              </a:rPr>
              <a:t>관리</a:t>
            </a:r>
            <a:endParaRPr lang="ko-KR" sz="25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6446BA9B-6389-AF20-4807-F649E1861F65}"/>
              </a:ext>
            </a:extLst>
          </p:cNvPr>
          <p:cNvSpPr txBox="1"/>
          <p:nvPr/>
        </p:nvSpPr>
        <p:spPr>
          <a:xfrm>
            <a:off x="12192582" y="3695700"/>
            <a:ext cx="5511466" cy="548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32800"/>
              </a:lnSpc>
            </a:pP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</a:rPr>
              <a:t>✅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교육 사항</a:t>
            </a: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endParaRPr lang="en-US" altLang="ko-KR" sz="1600" dirty="0"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안전교육 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매달 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1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회 이상 실시</a:t>
            </a:r>
            <a:endParaRPr lang="en-US" altLang="ko-KR" sz="1600" b="0" i="0" u="none" strike="noStrike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기본 교육 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출퇴근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복장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미화원의 기본 자세 교육</a:t>
            </a:r>
            <a:endParaRPr lang="en-US" altLang="ko-KR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업무 교육 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개인별 청소 방법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청소도구 사용법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(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상 하반기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), </a:t>
            </a: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계절별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(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가을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동절기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장마철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) 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유의사항 교육</a:t>
            </a:r>
            <a:endParaRPr lang="en-US" altLang="ko-KR" sz="1600" b="0" i="0" u="none" strike="noStrike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서비스 교육 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주민 응대 방법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친절봉사 및 서비스 정신</a:t>
            </a:r>
            <a:endParaRPr lang="en-US" altLang="ko-KR" sz="1600" b="0" i="0" u="none" strike="noStrike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endParaRPr lang="en-US" altLang="ko-KR" sz="1600" dirty="0"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</a:rPr>
              <a:t>✅ 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관리 사항</a:t>
            </a:r>
            <a:endParaRPr lang="en-US" altLang="ko-KR" sz="1600" b="0" i="0" u="none" strike="noStrike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출퇴근 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출근부 직접 날인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관리사무소에서 관리</a:t>
            </a:r>
            <a:endParaRPr lang="en-US" altLang="ko-KR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복장 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회사 지급 유니폼 착용 필수</a:t>
            </a:r>
            <a:endParaRPr lang="en-US" altLang="ko-KR" sz="1600" b="0" i="0" u="none" strike="noStrike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업무 시간 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근무 중 개인 업무 금지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업무시간 엄수</a:t>
            </a:r>
            <a:endParaRPr lang="en-US" altLang="ko-KR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인력 배치 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신체 건강하고 성실한 사람 배치</a:t>
            </a:r>
            <a:endParaRPr lang="en-US" altLang="ko-KR" sz="1600" b="0" i="0" u="none" strike="noStrike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민원 관리 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발생 시 즉시 조사 및 시정 조치</a:t>
            </a:r>
            <a:endParaRPr lang="en-US" altLang="ko-KR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입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퇴사 관리 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관리소 승인 후 결정</a:t>
            </a:r>
            <a:endParaRPr lang="en-US" altLang="ko-KR" sz="1600" b="0" i="0" u="none" strike="noStrike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업무 평가 </a:t>
            </a:r>
            <a:r>
              <a:rPr lang="en-US" altLang="ko-KR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ko-KR" altLang="en-US" sz="1600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미화 계획표 기반 개인별 평가 실시</a:t>
            </a:r>
            <a:endParaRPr lang="en-US" altLang="ko-KR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대화 제한 </a:t>
            </a:r>
            <a:r>
              <a:rPr lang="en-US" altLang="ko-KR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: </a:t>
            </a:r>
            <a:r>
              <a:rPr lang="ko-KR" altLang="en-US" sz="1600" b="0" i="0" u="none" strike="noStrike" dirty="0">
                <a:solidFill>
                  <a:srgbClr val="FFFFFF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업무 외 입주민과 불필요한 대화 금지</a:t>
            </a:r>
            <a:endParaRPr lang="en-US" sz="1600" dirty="0">
              <a:solidFill>
                <a:srgbClr val="FFFFFF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9FD0110E-9C33-4365-505D-AF6B01F3E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882" y="3634455"/>
            <a:ext cx="3771900" cy="12700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C61A12DA-1565-FE73-7D5C-C6A5D6A389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>
            <a:off x="6365633" y="2356978"/>
            <a:ext cx="5396918" cy="6977522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E881FCFF-B095-79F8-FEEB-90F9629C7172}"/>
              </a:ext>
            </a:extLst>
          </p:cNvPr>
          <p:cNvSpPr txBox="1"/>
          <p:nvPr/>
        </p:nvSpPr>
        <p:spPr>
          <a:xfrm>
            <a:off x="7265660" y="2885748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200" b="1" i="0" u="none" strike="noStrike" dirty="0">
                <a:solidFill>
                  <a:srgbClr val="2630A0"/>
                </a:solidFill>
                <a:latin typeface="Pretendard Bold"/>
              </a:rPr>
              <a:t>02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A44850A1-7C3A-3C74-769B-C44A1672AE3D}"/>
              </a:ext>
            </a:extLst>
          </p:cNvPr>
          <p:cNvSpPr txBox="1"/>
          <p:nvPr/>
        </p:nvSpPr>
        <p:spPr>
          <a:xfrm>
            <a:off x="7777814" y="2846873"/>
            <a:ext cx="32512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500" b="0" i="0" u="none" strike="noStrike" dirty="0">
                <a:solidFill>
                  <a:srgbClr val="191919"/>
                </a:solidFill>
                <a:ea typeface="Pretendard Medium"/>
              </a:rPr>
              <a:t>청소 작업 지침</a:t>
            </a:r>
            <a:endParaRPr lang="ko-KR" sz="2500" b="0" i="0" u="none" strike="noStrike" dirty="0">
              <a:solidFill>
                <a:srgbClr val="191919"/>
              </a:solidFill>
              <a:ea typeface="Pretendard Medium"/>
            </a:endParaRPr>
          </a:p>
        </p:txBody>
      </p:sp>
      <p:pic>
        <p:nvPicPr>
          <p:cNvPr id="24" name="Picture 17">
            <a:extLst>
              <a:ext uri="{FF2B5EF4-FFF2-40B4-BE49-F238E27FC236}">
                <a16:creationId xmlns:a16="http://schemas.microsoft.com/office/drawing/2014/main" id="{B4D9B351-5D24-6605-5B0D-527D85504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5660" y="3571548"/>
            <a:ext cx="3771900" cy="12700"/>
          </a:xfrm>
          <a:prstGeom prst="rect">
            <a:avLst/>
          </a:prstGeom>
        </p:spPr>
      </p:pic>
      <p:sp>
        <p:nvSpPr>
          <p:cNvPr id="25" name="TextBox 18">
            <a:extLst>
              <a:ext uri="{FF2B5EF4-FFF2-40B4-BE49-F238E27FC236}">
                <a16:creationId xmlns:a16="http://schemas.microsoft.com/office/drawing/2014/main" id="{EB28B7B5-5F7C-2C02-4171-C229C1587014}"/>
              </a:ext>
            </a:extLst>
          </p:cNvPr>
          <p:cNvSpPr txBox="1"/>
          <p:nvPr/>
        </p:nvSpPr>
        <p:spPr>
          <a:xfrm>
            <a:off x="6552874" y="3784600"/>
            <a:ext cx="5022435" cy="4635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32800"/>
              </a:lnSpc>
            </a:pP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</a:rPr>
              <a:t>✅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청소 수행 원칙</a:t>
            </a:r>
            <a:endParaRPr lang="en-US" altLang="ko-KR" sz="1600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매일 실시하는 위생관리는 철저하게 수행하며</a:t>
            </a:r>
            <a:r>
              <a:rPr lang="en-US" altLang="ko-KR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퇴근 전 책임 구역 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재</a:t>
            </a:r>
            <a:r>
              <a:rPr lang="ko-KR" altLang="en-US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점검</a:t>
            </a:r>
            <a:endParaRPr lang="en-US" altLang="ko-KR" sz="1600" b="0" i="0" u="none" strike="noStrike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작업 완료 후 감독자의 확인점검 필수</a:t>
            </a:r>
            <a:r>
              <a:rPr lang="en-US" altLang="ko-KR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감독자 지시에 응할 것</a:t>
            </a:r>
            <a:endParaRPr lang="en-US" altLang="ko-KR" sz="1600" b="0" i="0" u="none" strike="noStrike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청소 도구는 사용 후 깨끗이 정리하여 보관</a:t>
            </a:r>
            <a:r>
              <a:rPr lang="en-US" altLang="ko-KR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외부 노출 방지</a:t>
            </a:r>
            <a:endParaRPr lang="en-US" altLang="ko-KR" sz="1600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endParaRPr lang="en-US" altLang="ko-KR" sz="1600" b="0" i="0" u="none" strike="noStrike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</a:rPr>
              <a:t>✅ 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특별 지침</a:t>
            </a:r>
            <a:endParaRPr lang="en-US" altLang="ko-KR" sz="1600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동절기 물걸레 사용 시 결빙 방지 </a:t>
            </a:r>
            <a:r>
              <a:rPr lang="en-US" altLang="ko-KR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(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물기 최대한 제거</a:t>
            </a:r>
            <a:r>
              <a:rPr lang="en-US" altLang="ko-KR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)</a:t>
            </a: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입주자 대표회의의 청소 점검 및 개선 지시 준수</a:t>
            </a:r>
            <a:endParaRPr lang="en-US" altLang="ko-KR" sz="1600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환경</a:t>
            </a:r>
            <a:r>
              <a:rPr lang="en-US" altLang="ko-KR" sz="1600" dirty="0">
                <a:latin typeface="Pretendard Light" panose="020B0600000101010101" charset="-127"/>
                <a:ea typeface="Pretendard Light" panose="020B0600000101010101" charset="-127"/>
              </a:rPr>
              <a:t>·</a:t>
            </a:r>
            <a:r>
              <a:rPr lang="ko-KR" altLang="en-US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인체에 무해한 청소용품 사용 및 냄새 방지 철저</a:t>
            </a:r>
            <a:endParaRPr lang="en-US" altLang="ko-KR" sz="1600" b="0" i="0" u="none" strike="noStrike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endParaRPr lang="en-US" altLang="ko-KR" sz="1600" dirty="0"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dirty="0">
                <a:latin typeface="Pretendard Light" panose="020B0600000101010101" charset="-127"/>
                <a:ea typeface="Pretendard Light" panose="020B0600000101010101" charset="-127"/>
              </a:rPr>
              <a:t>✅ 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안전 및 책임</a:t>
            </a:r>
            <a:endParaRPr lang="en-US" altLang="ko-KR" sz="1600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모든 인원은 안전관리수칙을 준수하며</a:t>
            </a:r>
            <a:r>
              <a:rPr lang="en-US" altLang="ko-KR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</a:p>
          <a:p>
            <a:pPr lvl="0" algn="just">
              <a:lnSpc>
                <a:spcPct val="132800"/>
              </a:lnSpc>
            </a:pPr>
            <a:r>
              <a:rPr lang="ko-KR" altLang="en-US" sz="16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♣ 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교육 및 책임은 ㈜</a:t>
            </a:r>
            <a:r>
              <a:rPr lang="ko-KR" altLang="en-US" sz="1600" dirty="0" err="1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에스큐시스텍에</a:t>
            </a:r>
            <a:r>
              <a:rPr lang="ko-KR" altLang="en-US" sz="16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 있음</a:t>
            </a:r>
            <a:endParaRPr lang="en-US" altLang="ko-KR" sz="1600" dirty="0"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4C1A4722-30BD-A334-714B-DF181A24B6F0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38507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4100"/>
            <a:ext cx="18272432" cy="41529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046200" y="330200"/>
            <a:ext cx="3860800" cy="25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16199"/>
              </a:lnSpc>
            </a:pPr>
            <a:r>
              <a:rPr lang="en-US" sz="1400" b="0" i="0" u="none" strike="noStrike" spc="100">
                <a:solidFill>
                  <a:srgbClr val="2630A0">
                    <a:alpha val="45098"/>
                  </a:srgbClr>
                </a:solidFill>
                <a:latin typeface="Pretendard ExtraLight"/>
              </a:rPr>
              <a:t>COMPANY INTRODUCTION ver.20XX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3700" y="9702800"/>
            <a:ext cx="3073400" cy="25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400" b="0" i="0" u="none" strike="noStrike" spc="100">
                <a:solidFill>
                  <a:srgbClr val="2630A0">
                    <a:alpha val="50196"/>
                  </a:srgbClr>
                </a:solidFill>
                <a:latin typeface="Pretendard ExtraLight"/>
              </a:rPr>
              <a:t>www.miricanvas.com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4893" y="6174297"/>
            <a:ext cx="5274281" cy="303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32800"/>
              </a:lnSpc>
            </a:pPr>
            <a:r>
              <a:rPr lang="ko-KR" altLang="en-US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주요 사업 영역인</a:t>
            </a:r>
            <a:endParaRPr lang="en-US" altLang="ko-KR" sz="1800" b="1" i="0" u="none" strike="noStrike" dirty="0">
              <a:solidFill>
                <a:srgbClr val="191919">
                  <a:alpha val="85098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경비 관리 서비스</a:t>
            </a:r>
            <a:r>
              <a:rPr lang="en-US" altLang="ko-KR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, </a:t>
            </a:r>
            <a:r>
              <a:rPr lang="ko-KR" altLang="en-US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미화 관리 서비스</a:t>
            </a:r>
            <a:r>
              <a:rPr lang="en-US" altLang="ko-KR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,</a:t>
            </a:r>
          </a:p>
          <a:p>
            <a:pPr lvl="0" algn="just">
              <a:lnSpc>
                <a:spcPct val="132800"/>
              </a:lnSpc>
            </a:pPr>
            <a:r>
              <a:rPr lang="ko-KR" altLang="en-US" b="1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소독 서비스</a:t>
            </a:r>
            <a:r>
              <a:rPr lang="en-US" altLang="ko-KR" b="1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, </a:t>
            </a:r>
            <a:r>
              <a:rPr lang="ko-KR" altLang="en-US" b="1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시설 관리 서비스</a:t>
            </a:r>
            <a:r>
              <a:rPr lang="en-US" altLang="ko-KR" b="1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,</a:t>
            </a:r>
          </a:p>
          <a:p>
            <a:pPr lvl="0" algn="just">
              <a:lnSpc>
                <a:spcPct val="132800"/>
              </a:lnSpc>
            </a:pPr>
            <a:r>
              <a:rPr lang="ko-KR" altLang="en-US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빌딩 </a:t>
            </a:r>
            <a:r>
              <a:rPr lang="ko-KR" altLang="en-US" b="1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매</a:t>
            </a:r>
            <a:r>
              <a:rPr lang="ko-KR" altLang="en-US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니지먼트 서비스</a:t>
            </a:r>
            <a:r>
              <a:rPr lang="en-US" altLang="ko-KR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, </a:t>
            </a:r>
            <a:r>
              <a:rPr lang="ko-KR" altLang="en-US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공사 관리 서비스</a:t>
            </a:r>
            <a:r>
              <a:rPr lang="en-US" altLang="ko-KR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,</a:t>
            </a:r>
          </a:p>
          <a:p>
            <a:pPr lvl="0" algn="just">
              <a:lnSpc>
                <a:spcPct val="132800"/>
              </a:lnSpc>
            </a:pPr>
            <a:r>
              <a:rPr lang="ko-KR" altLang="en-US" b="1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주차 관리 서비스</a:t>
            </a:r>
            <a:r>
              <a:rPr lang="en-US" altLang="ko-KR" b="1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, </a:t>
            </a:r>
            <a:r>
              <a:rPr lang="ko-KR" altLang="en-US" b="1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사용자 관리 서비스 뿐만 아니라</a:t>
            </a:r>
            <a:endParaRPr lang="en-US" altLang="ko-KR" b="1" dirty="0">
              <a:solidFill>
                <a:srgbClr val="191919">
                  <a:alpha val="85098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저희 </a:t>
            </a:r>
            <a:r>
              <a:rPr lang="en-US" altLang="ko-KR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SQ </a:t>
            </a:r>
            <a:r>
              <a:rPr lang="en-US" altLang="ko-KR" sz="1800" b="1" i="0" u="none" strike="noStrike" dirty="0" err="1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Systec</a:t>
            </a:r>
            <a:r>
              <a:rPr lang="ko-KR" altLang="en-US" sz="1800" b="1" i="0" u="none" strike="noStrike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에서 제공하고 있는 </a:t>
            </a:r>
            <a:endParaRPr lang="en-US" altLang="ko-KR" sz="1800" b="1" i="0" u="none" strike="noStrike" dirty="0">
              <a:solidFill>
                <a:srgbClr val="191919">
                  <a:alpha val="85098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b="1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다양한 서비스를 소개합니다</a:t>
            </a:r>
            <a:r>
              <a:rPr lang="en-US" altLang="ko-KR" b="1" dirty="0">
                <a:solidFill>
                  <a:srgbClr val="191919">
                    <a:alpha val="85098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.</a:t>
            </a:r>
            <a:endParaRPr lang="en-US" sz="1800" b="1" i="0" u="none" strike="noStrike" dirty="0">
              <a:solidFill>
                <a:srgbClr val="191919">
                  <a:alpha val="85098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E86B9E2-67A6-6DB7-5684-9813CD472947}"/>
              </a:ext>
            </a:extLst>
          </p:cNvPr>
          <p:cNvGrpSpPr/>
          <p:nvPr/>
        </p:nvGrpSpPr>
        <p:grpSpPr>
          <a:xfrm>
            <a:off x="6848558" y="2870592"/>
            <a:ext cx="10842659" cy="6686552"/>
            <a:chOff x="6775962" y="3669357"/>
            <a:chExt cx="10020300" cy="646538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alphaModFix amt="92000"/>
            </a:blip>
            <a:stretch>
              <a:fillRect/>
            </a:stretch>
          </p:blipFill>
          <p:spPr>
            <a:xfrm>
              <a:off x="6775962" y="3669357"/>
              <a:ext cx="10020300" cy="646538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3296" y="6820197"/>
              <a:ext cx="9910049" cy="3093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20547" y="6820197"/>
              <a:ext cx="4064000" cy="1270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8642691" y="6888682"/>
              <a:ext cx="6335287" cy="2673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0312400" y="8610788"/>
              <a:ext cx="3009900" cy="12700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7447304" y="3892223"/>
              <a:ext cx="749300" cy="393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16199"/>
                </a:lnSpc>
              </a:pPr>
              <a:r>
                <a:rPr lang="en-US" sz="2200" b="1" i="0" u="none" strike="noStrike" dirty="0">
                  <a:solidFill>
                    <a:srgbClr val="2630A0"/>
                  </a:solidFill>
                  <a:latin typeface="Pretendard Bold"/>
                </a:rPr>
                <a:t>01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416481" y="3866822"/>
              <a:ext cx="3213100" cy="444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r">
                <a:lnSpc>
                  <a:spcPct val="116199"/>
                </a:lnSpc>
              </a:pPr>
              <a:r>
                <a:rPr lang="ko-KR" altLang="en-US" sz="2500" b="0" i="0" u="none" strike="noStrike" dirty="0">
                  <a:solidFill>
                    <a:srgbClr val="191919"/>
                  </a:solidFill>
                  <a:ea typeface="Pretendard Medium"/>
                </a:rPr>
                <a:t>채용 대행 ＆ 헤드 헌팅</a:t>
              </a:r>
              <a:endParaRPr lang="ko-KR" sz="2500" b="0" i="0" u="none" strike="noStrike" dirty="0">
                <a:solidFill>
                  <a:srgbClr val="191919"/>
                </a:solidFill>
                <a:ea typeface="Pretendard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36483" y="4688213"/>
              <a:ext cx="3530600" cy="14079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just">
                <a:lnSpc>
                  <a:spcPct val="132800"/>
                </a:lnSpc>
              </a:pPr>
              <a:r>
                <a:rPr lang="ko-KR" altLang="en-US" sz="2000" b="0" i="0" u="none" strike="noStrike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적재 적소에 </a:t>
              </a:r>
              <a:r>
                <a:rPr lang="ko-KR" altLang="en-US" sz="20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맞는 인재를 </a:t>
              </a:r>
              <a:endParaRPr lang="en-US" altLang="ko-KR" sz="20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pPr lvl="0" algn="just">
                <a:lnSpc>
                  <a:spcPct val="132800"/>
                </a:lnSpc>
              </a:pPr>
              <a:r>
                <a:rPr lang="en-US" altLang="ko-KR" sz="20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‘</a:t>
              </a:r>
              <a:r>
                <a:rPr lang="ko-KR" altLang="en-US" sz="20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산업별 인재 뱅킹 시스템</a:t>
              </a:r>
              <a:r>
                <a:rPr lang="en-US" altLang="ko-KR" sz="20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’</a:t>
              </a:r>
              <a:r>
                <a:rPr lang="ko-KR" altLang="en-US" sz="20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을 통하여</a:t>
              </a:r>
              <a:endParaRPr lang="en-US" altLang="ko-KR" sz="20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pPr lvl="0" algn="just">
                <a:lnSpc>
                  <a:spcPct val="132800"/>
                </a:lnSpc>
              </a:pPr>
              <a:r>
                <a:rPr lang="ko-KR" altLang="en-US" sz="20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추천서비스 제공</a:t>
              </a:r>
              <a:endParaRPr lang="en-US" sz="20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441147" y="3864069"/>
              <a:ext cx="749300" cy="393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16199"/>
                </a:lnSpc>
              </a:pPr>
              <a:r>
                <a:rPr lang="en-US" sz="2200" b="1" i="0" u="none" strike="noStrike" dirty="0">
                  <a:solidFill>
                    <a:srgbClr val="2630A0"/>
                  </a:solidFill>
                  <a:latin typeface="Pretendard Bold"/>
                </a:rPr>
                <a:t>02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699710" y="3838397"/>
              <a:ext cx="3213100" cy="444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r">
                <a:lnSpc>
                  <a:spcPct val="116199"/>
                </a:lnSpc>
              </a:pPr>
              <a:r>
                <a:rPr lang="ko-KR" altLang="en-US" sz="2500" dirty="0">
                  <a:solidFill>
                    <a:srgbClr val="191919"/>
                  </a:solidFill>
                  <a:ea typeface="Pretendard Medium"/>
                </a:rPr>
                <a:t>인재 </a:t>
              </a:r>
              <a:r>
                <a:rPr lang="ko-KR" altLang="en-US" sz="2500">
                  <a:solidFill>
                    <a:srgbClr val="191919"/>
                  </a:solidFill>
                  <a:ea typeface="Pretendard Medium"/>
                </a:rPr>
                <a:t>파견 서비스</a:t>
              </a:r>
              <a:endParaRPr lang="ko-KR" sz="2500" b="0" i="0" u="none" strike="noStrike" dirty="0">
                <a:solidFill>
                  <a:srgbClr val="191919"/>
                </a:solidFill>
                <a:ea typeface="Pretendard Medium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720547" y="4640931"/>
              <a:ext cx="3530600" cy="1778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just">
                <a:lnSpc>
                  <a:spcPct val="132800"/>
                </a:lnSpc>
              </a:pPr>
              <a:r>
                <a:rPr lang="ko-KR" altLang="en-US" sz="2000" b="0" i="0" u="none" strike="noStrike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인재를 적재 적소에 배치</a:t>
              </a:r>
              <a:r>
                <a:rPr lang="en-US" altLang="ko-KR" sz="2000" b="0" i="0" u="none" strike="noStrike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,</a:t>
              </a:r>
            </a:p>
            <a:p>
              <a:pPr lvl="0" algn="just">
                <a:lnSpc>
                  <a:spcPct val="132800"/>
                </a:lnSpc>
              </a:pPr>
              <a:r>
                <a:rPr lang="ko-KR" altLang="en-US" sz="2000" b="0" i="0" u="none" strike="noStrike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인사조직의 유연성 재고</a:t>
              </a:r>
              <a:r>
                <a:rPr lang="en-US" altLang="ko-KR" sz="2000" b="0" i="0" u="none" strike="noStrike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,</a:t>
              </a:r>
            </a:p>
            <a:p>
              <a:pPr lvl="0" algn="just">
                <a:lnSpc>
                  <a:spcPct val="132800"/>
                </a:lnSpc>
              </a:pPr>
              <a:r>
                <a:rPr lang="ko-KR" altLang="en-US" sz="2000" b="0" i="0" u="none" strike="noStrike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인력채용비용 절감</a:t>
              </a:r>
              <a:r>
                <a:rPr lang="en-US" altLang="ko-KR" sz="2000" b="0" i="0" u="none" strike="noStrike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, </a:t>
              </a:r>
            </a:p>
            <a:p>
              <a:pPr lvl="0" algn="just">
                <a:lnSpc>
                  <a:spcPct val="132800"/>
                </a:lnSpc>
              </a:pPr>
              <a:r>
                <a:rPr lang="ko-KR" altLang="en-US" sz="2000" b="0" i="0" u="none" strike="noStrike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외부전문성 활용</a:t>
              </a:r>
              <a:endParaRPr lang="en-US" sz="20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482258" y="7067847"/>
              <a:ext cx="749300" cy="393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16199"/>
                </a:lnSpc>
              </a:pPr>
              <a:r>
                <a:rPr lang="en-US" sz="2200" b="1" i="0" u="none" strike="noStrike" dirty="0">
                  <a:solidFill>
                    <a:srgbClr val="2630A0"/>
                  </a:solidFill>
                  <a:latin typeface="Pretendard Bold"/>
                </a:rPr>
                <a:t>03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800850" y="7051417"/>
              <a:ext cx="3213100" cy="444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r">
                <a:lnSpc>
                  <a:spcPct val="116199"/>
                </a:lnSpc>
              </a:pPr>
              <a:r>
                <a:rPr lang="ko-KR" altLang="en-US" sz="2500" dirty="0">
                  <a:solidFill>
                    <a:srgbClr val="191919"/>
                  </a:solidFill>
                  <a:ea typeface="Pretendard Medium"/>
                </a:rPr>
                <a:t>금융 전문 콜센터 </a:t>
              </a:r>
              <a:endParaRPr lang="ko-KR" sz="2500" b="0" i="0" u="none" strike="noStrike" dirty="0">
                <a:solidFill>
                  <a:srgbClr val="191919"/>
                </a:solidFill>
                <a:ea typeface="Pretendard Medium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736483" y="8077475"/>
              <a:ext cx="3530600" cy="132287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just">
                <a:lnSpc>
                  <a:spcPct val="132800"/>
                </a:lnSpc>
              </a:pPr>
              <a:r>
                <a:rPr lang="ko-KR" altLang="en-US" sz="2000" b="0" i="0" u="none" strike="noStrike" spc="-1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기업의 고객가치 강화 솔루션을 위하여</a:t>
              </a:r>
              <a:endParaRPr lang="en-US" altLang="ko-KR" sz="2000" spc="-1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pPr lvl="0" algn="just">
                <a:lnSpc>
                  <a:spcPct val="132800"/>
                </a:lnSpc>
              </a:pPr>
              <a:r>
                <a:rPr lang="ko-KR" altLang="en-US" sz="2000" b="0" i="0" u="none" strike="noStrike" spc="-1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전문화 </a:t>
              </a:r>
              <a:r>
                <a:rPr lang="en-US" altLang="ko-KR" sz="2000" b="0" i="0" u="none" strike="noStrike" spc="-1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– </a:t>
              </a:r>
              <a:r>
                <a:rPr lang="ko-KR" altLang="en-US" sz="2000" b="0" i="0" u="none" strike="noStrike" spc="-1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최적화 콜센터 </a:t>
              </a:r>
              <a:endParaRPr lang="en-US" altLang="ko-KR" sz="2000" b="0" i="0" u="none" strike="noStrike" spc="-1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pPr lvl="0" algn="just">
                <a:lnSpc>
                  <a:spcPct val="132800"/>
                </a:lnSpc>
              </a:pPr>
              <a:r>
                <a:rPr lang="en-US" sz="2000" spc="-100" dirty="0">
                  <a:solidFill>
                    <a:srgbClr val="92D050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Outsource </a:t>
              </a:r>
              <a:r>
                <a:rPr lang="ko-KR" altLang="en-US" sz="2000" spc="-100" dirty="0">
                  <a:solidFill>
                    <a:srgbClr val="92D050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서비스 </a:t>
              </a:r>
              <a:r>
                <a:rPr lang="ko-KR" altLang="en-US" sz="2000" spc="-1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제공</a:t>
              </a:r>
              <a:endParaRPr lang="en-US" sz="2000" b="0" i="0" u="none" strike="noStrike" spc="-1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464301" y="7076818"/>
              <a:ext cx="749300" cy="393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16199"/>
                </a:lnSpc>
              </a:pPr>
              <a:r>
                <a:rPr lang="en-US" sz="2200" b="1" i="0" u="none" strike="noStrike" dirty="0">
                  <a:solidFill>
                    <a:srgbClr val="2630A0"/>
                  </a:solidFill>
                  <a:latin typeface="Pretendard Bold"/>
                </a:rPr>
                <a:t>04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509601" y="7064982"/>
              <a:ext cx="3213100" cy="39237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r">
                <a:lnSpc>
                  <a:spcPct val="116199"/>
                </a:lnSpc>
              </a:pPr>
              <a:r>
                <a:rPr lang="ko-KR" altLang="en-US" sz="2500" dirty="0">
                  <a:solidFill>
                    <a:srgbClr val="191919"/>
                  </a:solidFill>
                  <a:ea typeface="Pretendard Medium"/>
                </a:rPr>
                <a:t>위탁 급식 영업</a:t>
              </a:r>
              <a:endParaRPr lang="ko-KR" sz="2500" b="0" i="0" u="none" strike="noStrike" dirty="0">
                <a:solidFill>
                  <a:srgbClr val="191919"/>
                </a:solidFill>
                <a:ea typeface="Pretendard Medium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2644156" y="8151154"/>
              <a:ext cx="3530600" cy="8320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just">
                <a:lnSpc>
                  <a:spcPct val="132800"/>
                </a:lnSpc>
              </a:pPr>
              <a:r>
                <a:rPr lang="ko-KR" altLang="en-US" sz="2000" b="0" i="0" u="none" strike="noStrike" spc="-1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위탁 급식 및 외식과 관련된 </a:t>
              </a:r>
              <a:endParaRPr lang="en-US" altLang="ko-KR" sz="2000" b="0" i="0" u="none" strike="noStrike" spc="-1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  <a:p>
              <a:pPr lvl="0" algn="just">
                <a:lnSpc>
                  <a:spcPct val="132800"/>
                </a:lnSpc>
              </a:pPr>
              <a:r>
                <a:rPr lang="ko-KR" altLang="en-US" sz="2000" b="0" i="0" u="none" strike="noStrike" spc="-100" dirty="0">
                  <a:solidFill>
                    <a:srgbClr val="191919">
                      <a:alpha val="74902"/>
                    </a:srgbClr>
                  </a:solidFill>
                  <a:latin typeface="Pretendard Light" panose="020B0600000101010101" charset="-127"/>
                  <a:ea typeface="Pretendard Light" panose="020B0600000101010101" charset="-127"/>
                </a:rPr>
                <a:t>다양한 외식문화 창출</a:t>
              </a:r>
              <a:endParaRPr lang="en-US" sz="2000" b="0" i="0" u="none" strike="noStrike" spc="-100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16FDD81-F166-3AA1-D007-8759B53AC6E2}"/>
              </a:ext>
            </a:extLst>
          </p:cNvPr>
          <p:cNvGrpSpPr/>
          <p:nvPr/>
        </p:nvGrpSpPr>
        <p:grpSpPr>
          <a:xfrm>
            <a:off x="664893" y="829757"/>
            <a:ext cx="17026324" cy="1786967"/>
            <a:chOff x="630390" y="711200"/>
            <a:chExt cx="17026324" cy="1638300"/>
          </a:xfrm>
        </p:grpSpPr>
        <p:pic>
          <p:nvPicPr>
            <p:cNvPr id="29" name="Picture 18">
              <a:extLst>
                <a:ext uri="{FF2B5EF4-FFF2-40B4-BE49-F238E27FC236}">
                  <a16:creationId xmlns:a16="http://schemas.microsoft.com/office/drawing/2014/main" id="{AF16816B-76EF-CB5B-CAB0-79347DD15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6700" y="711200"/>
              <a:ext cx="8500014" cy="1638300"/>
            </a:xfrm>
            <a:prstGeom prst="rect">
              <a:avLst/>
            </a:prstGeom>
          </p:spPr>
        </p:pic>
        <p:pic>
          <p:nvPicPr>
            <p:cNvPr id="30" name="Picture 19">
              <a:extLst>
                <a:ext uri="{FF2B5EF4-FFF2-40B4-BE49-F238E27FC236}">
                  <a16:creationId xmlns:a16="http://schemas.microsoft.com/office/drawing/2014/main" id="{F39B7BC8-395C-2515-F1D0-2B37D45CB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390" y="711200"/>
              <a:ext cx="8525415" cy="1638300"/>
            </a:xfrm>
            <a:prstGeom prst="rect">
              <a:avLst/>
            </a:prstGeom>
          </p:spPr>
        </p:pic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5931E4FF-FB6E-7E50-8EAF-985B81BBE4D4}"/>
                </a:ext>
              </a:extLst>
            </p:cNvPr>
            <p:cNvSpPr txBox="1"/>
            <p:nvPr/>
          </p:nvSpPr>
          <p:spPr>
            <a:xfrm>
              <a:off x="2107635" y="1449515"/>
              <a:ext cx="4833716" cy="41426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73039"/>
                </a:lnSpc>
              </a:pPr>
              <a:r>
                <a:rPr lang="ko-KR" altLang="en-US" sz="5000" b="0" i="0" u="none" strike="noStrike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서비스 사업</a:t>
              </a:r>
              <a:r>
                <a:rPr lang="ko-KR" altLang="en-US" sz="5000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 영역</a:t>
              </a:r>
              <a:endParaRPr lang="en-US" sz="5000" b="0" i="0" u="none" strike="noStrike" dirty="0">
                <a:solidFill>
                  <a:srgbClr val="005F9C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8967C025-3321-F796-778D-70E65FFF4BF7}"/>
                </a:ext>
              </a:extLst>
            </p:cNvPr>
            <p:cNvGrpSpPr/>
            <p:nvPr/>
          </p:nvGrpSpPr>
          <p:grpSpPr>
            <a:xfrm>
              <a:off x="994109" y="1104900"/>
              <a:ext cx="977566" cy="889000"/>
              <a:chOff x="11277600" y="3194050"/>
              <a:chExt cx="647700" cy="647700"/>
            </a:xfrm>
          </p:grpSpPr>
          <p:pic>
            <p:nvPicPr>
              <p:cNvPr id="33" name="Picture 9">
                <a:extLst>
                  <a:ext uri="{FF2B5EF4-FFF2-40B4-BE49-F238E27FC236}">
                    <a16:creationId xmlns:a16="http://schemas.microsoft.com/office/drawing/2014/main" id="{E512E0EA-7112-E009-56AD-B7494E36B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5F73DB0D-B118-F23B-F086-15CE9E9FDDFB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35" name="Picture 10">
                  <a:extLst>
                    <a:ext uri="{FF2B5EF4-FFF2-40B4-BE49-F238E27FC236}">
                      <a16:creationId xmlns:a16="http://schemas.microsoft.com/office/drawing/2014/main" id="{E1C04A90-526C-8245-437F-CC920E117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36" name="TextBox 11">
                  <a:extLst>
                    <a:ext uri="{FF2B5EF4-FFF2-40B4-BE49-F238E27FC236}">
                      <a16:creationId xmlns:a16="http://schemas.microsoft.com/office/drawing/2014/main" id="{F2443F04-2855-DE65-36C4-F4F3E1139C9D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700" spc="-200" dirty="0">
                      <a:solidFill>
                        <a:srgbClr val="FFFFFF"/>
                      </a:solidFill>
                      <a:latin typeface="Pretendard Bold"/>
                    </a:rPr>
                    <a:t>3</a:t>
                  </a:r>
                  <a:endParaRPr lang="en-US" sz="2700" b="0" i="0" u="none" strike="noStrike" spc="-200" dirty="0">
                    <a:solidFill>
                      <a:srgbClr val="FFFFFF"/>
                    </a:solidFill>
                    <a:latin typeface="Pretendard Bold"/>
                  </a:endParaRPr>
                </a:p>
              </p:txBody>
            </p: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95DC00B-163F-E7FC-5216-343C274F1E80}"/>
              </a:ext>
            </a:extLst>
          </p:cNvPr>
          <p:cNvSpPr txBox="1"/>
          <p:nvPr/>
        </p:nvSpPr>
        <p:spPr>
          <a:xfrm>
            <a:off x="8967294" y="3507058"/>
            <a:ext cx="333930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employment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</a:t>
            </a: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agencies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 &amp;  </a:t>
            </a: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head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</a:t>
            </a: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hunting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</a:t>
            </a:r>
            <a:endParaRPr lang="ko-KR" altLang="en-US" sz="1300" b="1" dirty="0">
              <a:latin typeface="Pretendard Bold" panose="020B0600000101010101" charset="-127"/>
              <a:ea typeface="Pretendard Bold" panose="020B0600000101010101" charset="-127"/>
              <a:cs typeface="NanumSquare Bold" panose="020B0600000101010101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0142C2-D511-F6FE-70A2-17084A4ACA22}"/>
              </a:ext>
            </a:extLst>
          </p:cNvPr>
          <p:cNvSpPr txBox="1"/>
          <p:nvPr/>
        </p:nvSpPr>
        <p:spPr>
          <a:xfrm>
            <a:off x="16002138" y="3505648"/>
            <a:ext cx="169341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Dispatch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of </a:t>
            </a: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talent</a:t>
            </a:r>
            <a:endParaRPr lang="ko-KR" altLang="en-US" sz="1300" b="1" dirty="0">
              <a:latin typeface="Pretendard Bold" panose="020B0600000101010101" charset="-127"/>
              <a:ea typeface="Pretendard Bold" panose="020B0600000101010101" charset="-127"/>
              <a:cs typeface="NanumSquare Bold" panose="020B0600000101010101" charset="-127"/>
            </a:endParaRPr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B20BA67D-E847-FCE5-B256-A441852D1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0" y="6729213"/>
            <a:ext cx="1176925" cy="27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1028700" latinLnBrk="1">
              <a:lnSpc>
                <a:spcPct val="11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Call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 Service</a:t>
            </a: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F47CAD9D-0DE3-0BC3-8791-69EDF1E98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4196" y="6788168"/>
            <a:ext cx="1373952" cy="27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1028700" latinLnBrk="1">
              <a:lnSpc>
                <a:spcPct val="11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Food Service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F6615E71-39DE-D2CC-4F31-7207A16800D5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A34E3-7A41-09D4-4384-C096DDDEB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7800" y="584200"/>
            <a:ext cx="292100" cy="2921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68286"/>
            <a:ext cx="15468600" cy="7056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97" y="9008052"/>
            <a:ext cx="2527300" cy="5241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" y="0"/>
            <a:ext cx="18364200" cy="1320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55445" y="9029700"/>
            <a:ext cx="2619004" cy="47717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100" dirty="0">
                <a:solidFill>
                  <a:srgbClr val="FFFFFF"/>
                </a:solidFill>
                <a:ea typeface="Pretendard Bold"/>
              </a:rPr>
              <a:t>채용대행 ＆ 헤드헌팅</a:t>
            </a:r>
            <a:endParaRPr lang="ko-KR" sz="2400" b="0" i="0" u="none" strike="noStrike" spc="-1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36599" y="228600"/>
            <a:ext cx="5073693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Outsourcing</a:t>
            </a:r>
            <a:r>
              <a:rPr lang="ko-KR" altLang="en-US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 </a:t>
            </a:r>
            <a:r>
              <a:rPr lang="en-US" altLang="ko-KR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S</a:t>
            </a: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ervice</a:t>
            </a:r>
            <a:endParaRPr lang="ko-KR" sz="4700" b="0" i="0" u="none" strike="noStrike" spc="-400" dirty="0">
              <a:solidFill>
                <a:srgbClr val="FFFFFF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238750" y="2171700"/>
            <a:ext cx="7810500" cy="2133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5000" b="0" i="0" u="none" strike="noStrike" spc="-300" dirty="0">
                <a:solidFill>
                  <a:srgbClr val="134471"/>
                </a:solidFill>
                <a:ea typeface="Pretendard ExtraBold"/>
              </a:rPr>
              <a:t>생산성</a:t>
            </a:r>
            <a:r>
              <a:rPr lang="en-US" sz="5000" b="0" i="0" u="none" strike="noStrike" spc="-300" dirty="0">
                <a:solidFill>
                  <a:srgbClr val="134471"/>
                </a:solidFill>
                <a:latin typeface="Pretendard ExtraBold"/>
              </a:rPr>
              <a:t> </a:t>
            </a:r>
            <a:r>
              <a:rPr lang="ko-KR" sz="5000" b="0" i="0" u="none" strike="noStrike" spc="-300" dirty="0">
                <a:solidFill>
                  <a:srgbClr val="134471"/>
                </a:solidFill>
                <a:ea typeface="Pretendard ExtraBold"/>
              </a:rPr>
              <a:t>향상을</a:t>
            </a:r>
            <a:r>
              <a:rPr lang="en-US" sz="5000" b="0" i="0" u="none" strike="noStrike" spc="-300" dirty="0">
                <a:solidFill>
                  <a:srgbClr val="134471"/>
                </a:solidFill>
                <a:latin typeface="Pretendard ExtraBold"/>
              </a:rPr>
              <a:t> </a:t>
            </a:r>
            <a:r>
              <a:rPr lang="ko-KR" sz="5000" b="0" i="0" u="none" strike="noStrike" spc="-300" dirty="0">
                <a:solidFill>
                  <a:srgbClr val="134471"/>
                </a:solidFill>
                <a:ea typeface="Pretendard ExtraBold"/>
              </a:rPr>
              <a:t>위한</a:t>
            </a:r>
          </a:p>
          <a:p>
            <a:pPr lvl="0" algn="ctr">
              <a:lnSpc>
                <a:spcPct val="99600"/>
              </a:lnSpc>
            </a:pPr>
            <a:r>
              <a:rPr lang="en-US" altLang="ko-KR" sz="5000" spc="-300" dirty="0">
                <a:solidFill>
                  <a:srgbClr val="134471"/>
                </a:solidFill>
                <a:latin typeface="Pretendard ExtraBold" panose="020B0600000101010101" charset="-127"/>
                <a:ea typeface="Pretendard ExtraBold" panose="020B0600000101010101" charset="-127"/>
              </a:rPr>
              <a:t>SQ</a:t>
            </a:r>
            <a:r>
              <a:rPr lang="ko-KR" altLang="en-US" sz="5000" spc="-300" dirty="0">
                <a:solidFill>
                  <a:srgbClr val="134471"/>
                </a:solidFill>
                <a:latin typeface="Pretendard ExtraBold" panose="020B0600000101010101" charset="-127"/>
                <a:ea typeface="Pretendard ExtraBold" panose="020B0600000101010101" charset="-127"/>
              </a:rPr>
              <a:t> </a:t>
            </a:r>
            <a:r>
              <a:rPr lang="en-US" altLang="ko-KR" sz="5000" spc="-300" dirty="0" err="1">
                <a:solidFill>
                  <a:srgbClr val="134471"/>
                </a:solidFill>
                <a:latin typeface="Pretendard ExtraBold" panose="020B0600000101010101" charset="-127"/>
                <a:ea typeface="Pretendard ExtraBold" panose="020B0600000101010101" charset="-127"/>
              </a:rPr>
              <a:t>Systec</a:t>
            </a:r>
            <a:r>
              <a:rPr lang="en-US" altLang="ko-KR" sz="5000" spc="-300" dirty="0">
                <a:solidFill>
                  <a:srgbClr val="134471"/>
                </a:solidFill>
                <a:latin typeface="Pretendard ExtraBold" panose="020B0600000101010101" charset="-127"/>
                <a:ea typeface="Pretendard ExtraBold" panose="020B0600000101010101" charset="-127"/>
              </a:rPr>
              <a:t> </a:t>
            </a:r>
            <a:r>
              <a:rPr lang="ko-KR" altLang="en-US" sz="5000" spc="-300" dirty="0">
                <a:solidFill>
                  <a:srgbClr val="134471"/>
                </a:solidFill>
                <a:ea typeface="Pretendard ExtraBold"/>
              </a:rPr>
              <a:t>의 아웃소싱 서비스</a:t>
            </a:r>
            <a:endParaRPr lang="ko-KR" sz="5000" b="0" i="0" u="none" strike="noStrike" spc="-300" dirty="0">
              <a:solidFill>
                <a:srgbClr val="134471"/>
              </a:solidFill>
              <a:ea typeface="Pretendard ExtraBold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E953C13B-B674-A73E-0E67-457FF795C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443" y="9008051"/>
            <a:ext cx="2527300" cy="524127"/>
          </a:xfrm>
          <a:prstGeom prst="rect">
            <a:avLst/>
          </a:prstGeom>
        </p:spPr>
      </p:pic>
      <p:sp>
        <p:nvSpPr>
          <p:cNvPr id="26" name="TextBox 13">
            <a:extLst>
              <a:ext uri="{FF2B5EF4-FFF2-40B4-BE49-F238E27FC236}">
                <a16:creationId xmlns:a16="http://schemas.microsoft.com/office/drawing/2014/main" id="{647FD1FA-F7B6-1E5F-EE60-1D837EB7C013}"/>
              </a:ext>
            </a:extLst>
          </p:cNvPr>
          <p:cNvSpPr txBox="1"/>
          <p:nvPr/>
        </p:nvSpPr>
        <p:spPr>
          <a:xfrm>
            <a:off x="10256043" y="9020752"/>
            <a:ext cx="2070100" cy="48612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100" dirty="0">
                <a:solidFill>
                  <a:srgbClr val="FFFFFF"/>
                </a:solidFill>
                <a:ea typeface="Pretendard Bold"/>
              </a:rPr>
              <a:t>금융 전문 콜센터</a:t>
            </a:r>
            <a:endParaRPr lang="ko-KR" sz="2400" b="0" i="0" u="none" strike="noStrike" spc="-100" dirty="0">
              <a:solidFill>
                <a:srgbClr val="FFFFFF"/>
              </a:solidFill>
              <a:ea typeface="Pretendard Bold"/>
            </a:endParaRPr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id="{EBB03BC0-BD9D-2F44-AAC7-353677DAF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4200" y="9004135"/>
            <a:ext cx="2527300" cy="524126"/>
          </a:xfrm>
          <a:prstGeom prst="rect">
            <a:avLst/>
          </a:prstGeom>
        </p:spPr>
      </p:pic>
      <p:sp>
        <p:nvSpPr>
          <p:cNvPr id="28" name="TextBox 15">
            <a:extLst>
              <a:ext uri="{FF2B5EF4-FFF2-40B4-BE49-F238E27FC236}">
                <a16:creationId xmlns:a16="http://schemas.microsoft.com/office/drawing/2014/main" id="{33F9C301-7786-1F97-2A87-027DA9DFF3AC}"/>
              </a:ext>
            </a:extLst>
          </p:cNvPr>
          <p:cNvSpPr txBox="1"/>
          <p:nvPr/>
        </p:nvSpPr>
        <p:spPr>
          <a:xfrm>
            <a:off x="14795500" y="9131300"/>
            <a:ext cx="20701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b="0" i="0" u="none" strike="noStrike" spc="-100" dirty="0">
                <a:solidFill>
                  <a:srgbClr val="FFFFFF"/>
                </a:solidFill>
                <a:ea typeface="Pretendard Bold"/>
              </a:rPr>
              <a:t>위탁 급식 영업</a:t>
            </a:r>
            <a:endParaRPr lang="ko-KR" sz="2400" b="0" i="0" u="none" strike="noStrike" spc="-100" dirty="0">
              <a:solidFill>
                <a:srgbClr val="FFFFFF"/>
              </a:solidFill>
              <a:ea typeface="Pretendard 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A77F2-E3AB-1BCE-2AF6-CD6D046DD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86" y="9004135"/>
            <a:ext cx="2527300" cy="528044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FBB63610-E2EF-55C0-C855-7DE11CF94F65}"/>
              </a:ext>
            </a:extLst>
          </p:cNvPr>
          <p:cNvSpPr txBox="1"/>
          <p:nvPr/>
        </p:nvSpPr>
        <p:spPr>
          <a:xfrm>
            <a:off x="5778500" y="9131300"/>
            <a:ext cx="20701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400" spc="-100" dirty="0">
                <a:solidFill>
                  <a:srgbClr val="FFFFFF"/>
                </a:solidFill>
                <a:ea typeface="Pretendard Bold"/>
              </a:rPr>
              <a:t>인재 파견 서비스</a:t>
            </a:r>
            <a:endParaRPr lang="ko-KR" sz="2400" b="0" i="0" u="none" strike="noStrike" spc="-1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8E74CC5B-45F1-6BF1-1629-DDD8E21DC2E5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pic>
        <p:nvPicPr>
          <p:cNvPr id="16" name="그래픽 15" descr="수신기 단색으로 채워진">
            <a:extLst>
              <a:ext uri="{FF2B5EF4-FFF2-40B4-BE49-F238E27FC236}">
                <a16:creationId xmlns:a16="http://schemas.microsoft.com/office/drawing/2014/main" id="{269DC6B9-FCDD-0378-F10D-07CA45785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0087" y="7350062"/>
            <a:ext cx="914400" cy="914400"/>
          </a:xfrm>
          <a:prstGeom prst="rect">
            <a:avLst/>
          </a:prstGeom>
        </p:spPr>
      </p:pic>
      <p:pic>
        <p:nvPicPr>
          <p:cNvPr id="22" name="그래픽 21" descr="사용자 단색으로 채워진">
            <a:extLst>
              <a:ext uri="{FF2B5EF4-FFF2-40B4-BE49-F238E27FC236}">
                <a16:creationId xmlns:a16="http://schemas.microsoft.com/office/drawing/2014/main" id="{50961323-95BE-67C1-5A0D-7E774D693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4600" y="7288762"/>
            <a:ext cx="914400" cy="914400"/>
          </a:xfrm>
          <a:prstGeom prst="rect">
            <a:avLst/>
          </a:prstGeom>
        </p:spPr>
      </p:pic>
      <p:pic>
        <p:nvPicPr>
          <p:cNvPr id="29" name="그래픽 28" descr="사원증 단색으로 채워진">
            <a:extLst>
              <a:ext uri="{FF2B5EF4-FFF2-40B4-BE49-F238E27FC236}">
                <a16:creationId xmlns:a16="http://schemas.microsoft.com/office/drawing/2014/main" id="{655C7E97-0789-1AB3-CE6B-468A34D95A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45428" y="7288762"/>
            <a:ext cx="914400" cy="914400"/>
          </a:xfrm>
          <a:prstGeom prst="rect">
            <a:avLst/>
          </a:prstGeom>
        </p:spPr>
      </p:pic>
      <p:pic>
        <p:nvPicPr>
          <p:cNvPr id="31" name="그래픽 30" descr="학교 단색으로 채워진">
            <a:extLst>
              <a:ext uri="{FF2B5EF4-FFF2-40B4-BE49-F238E27FC236}">
                <a16:creationId xmlns:a16="http://schemas.microsoft.com/office/drawing/2014/main" id="{180EA54E-0BD6-B272-E092-E9FBEA0CD5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349259" y="725102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0"/>
            <a:ext cx="18288000" cy="2705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700" y="711200"/>
            <a:ext cx="8318500" cy="1638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" y="711200"/>
            <a:ext cx="8318500" cy="1638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251" y="478119"/>
            <a:ext cx="292100" cy="292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9423400"/>
            <a:ext cx="16611600" cy="254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58900" y="1206500"/>
            <a:ext cx="9817100" cy="558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73039"/>
              </a:lnSpc>
            </a:pPr>
            <a:r>
              <a:rPr lang="ko-KR" altLang="en-US" sz="5000" dirty="0">
                <a:solidFill>
                  <a:srgbClr val="005F9C"/>
                </a:solidFill>
                <a:latin typeface="Pretendard Bold" panose="020B0600000101010101" charset="-127"/>
                <a:ea typeface="Pretendard Bold" panose="020B0600000101010101" charset="-127"/>
              </a:rPr>
              <a:t>인사말</a:t>
            </a:r>
            <a:endParaRPr lang="en-US" sz="5000" b="0" i="0" u="none" strike="noStrike" dirty="0">
              <a:solidFill>
                <a:srgbClr val="005F9C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00" y="2347189"/>
            <a:ext cx="5092700" cy="70254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015661" y="5800516"/>
            <a:ext cx="2637676" cy="44799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0350"/>
              </a:lnSpc>
            </a:pPr>
            <a:r>
              <a:rPr lang="en-US" altLang="ko-KR" sz="2400" b="0" i="0" u="none" strike="noStrike" dirty="0">
                <a:solidFill>
                  <a:srgbClr val="005F9C"/>
                </a:solidFill>
                <a:latin typeface="Pretendard Medium" panose="020B0600000101010101" charset="-127"/>
                <a:ea typeface="Pretendard Medium" panose="020B0600000101010101" charset="-127"/>
              </a:rPr>
              <a:t>C.E.O</a:t>
            </a:r>
          </a:p>
          <a:p>
            <a:pPr lvl="0" algn="l">
              <a:lnSpc>
                <a:spcPct val="120350"/>
              </a:lnSpc>
            </a:pPr>
            <a:r>
              <a:rPr lang="en-US" altLang="ko-KR" sz="2400" dirty="0">
                <a:solidFill>
                  <a:srgbClr val="005F9C"/>
                </a:solidFill>
                <a:latin typeface="Pretendard Medium" panose="020B0600000101010101" charset="-127"/>
                <a:ea typeface="Pretendard Medium" panose="020B0600000101010101" charset="-127"/>
              </a:rPr>
              <a:t>GYU HACK. MOON</a:t>
            </a:r>
            <a:endParaRPr lang="ko-KR" sz="2400" b="0" i="0" u="none" strike="noStrike" dirty="0">
              <a:solidFill>
                <a:srgbClr val="005F9C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765420" y="6400800"/>
            <a:ext cx="1569079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91730"/>
              </a:lnSpc>
            </a:pPr>
            <a:r>
              <a:rPr lang="ko-KR" altLang="en-US" sz="1900" dirty="0">
                <a:solidFill>
                  <a:srgbClr val="005F9C">
                    <a:alpha val="90196"/>
                  </a:srgbClr>
                </a:solidFill>
                <a:latin typeface="Pretendard Regular"/>
                <a:ea typeface="Pretendard Regular"/>
              </a:rPr>
              <a:t>문 규 학</a:t>
            </a:r>
            <a:r>
              <a:rPr lang="en-US" sz="1900" b="0" i="0" u="none" strike="noStrike" dirty="0">
                <a:solidFill>
                  <a:srgbClr val="005F9C">
                    <a:alpha val="90196"/>
                  </a:srgbClr>
                </a:solidFill>
                <a:latin typeface="Pretendard Regular"/>
              </a:rPr>
              <a:t> </a:t>
            </a:r>
            <a:endParaRPr lang="ko-KR" sz="1900" b="0" i="0" u="none" strike="noStrike" dirty="0">
              <a:solidFill>
                <a:srgbClr val="005F9C">
                  <a:alpha val="90196"/>
                </a:srgbClr>
              </a:solidFill>
              <a:ea typeface="Pretendard Regular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623D8761-5196-88E6-737A-AE0234A5B918}"/>
              </a:ext>
            </a:extLst>
          </p:cNvPr>
          <p:cNvGrpSpPr/>
          <p:nvPr/>
        </p:nvGrpSpPr>
        <p:grpSpPr>
          <a:xfrm>
            <a:off x="978323" y="6465114"/>
            <a:ext cx="683609" cy="480145"/>
            <a:chOff x="975076" y="5784250"/>
            <a:chExt cx="838200" cy="83820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5076" y="5784250"/>
              <a:ext cx="838200" cy="83820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1058903" y="6038249"/>
              <a:ext cx="622300" cy="330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2050"/>
                </a:lnSpc>
              </a:pPr>
              <a:r>
                <a:rPr lang="ko-KR" altLang="en-US" sz="1900" dirty="0">
                  <a:solidFill>
                    <a:srgbClr val="005F9C"/>
                  </a:solidFill>
                  <a:ea typeface="Pretendard Regular"/>
                </a:rPr>
                <a:t>성 명</a:t>
              </a:r>
              <a:endParaRPr lang="ko-KR" sz="1900" b="0" i="0" u="none" strike="noStrike" dirty="0">
                <a:solidFill>
                  <a:srgbClr val="005F9C"/>
                </a:solidFill>
                <a:ea typeface="Pretendard Regular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308100" y="7670800"/>
            <a:ext cx="622300" cy="330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2050"/>
              </a:lnSpc>
            </a:pPr>
            <a:r>
              <a:rPr lang="ko-KR" altLang="en-US" sz="1900" dirty="0">
                <a:solidFill>
                  <a:srgbClr val="005F9C"/>
                </a:solidFill>
                <a:ea typeface="Pretendard Regular"/>
              </a:rPr>
              <a:t> </a:t>
            </a:r>
            <a:endParaRPr lang="ko-KR" sz="1900" b="0" i="0" u="none" strike="noStrike" dirty="0">
              <a:solidFill>
                <a:srgbClr val="005F9C"/>
              </a:solidFill>
              <a:ea typeface="Pretendard Regular"/>
            </a:endParaRP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7258" y="2347189"/>
            <a:ext cx="11087942" cy="7025411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6680534" y="2362200"/>
            <a:ext cx="8026066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0350"/>
              </a:lnSpc>
            </a:pPr>
            <a:r>
              <a:rPr lang="en-US" altLang="ko-KR" sz="3200" b="0" i="0" u="none" strike="noStrike" dirty="0">
                <a:solidFill>
                  <a:srgbClr val="005F9C"/>
                </a:solidFill>
                <a:latin typeface="Pretendard Regular" panose="020B0600000101010101" charset="-127"/>
                <a:ea typeface="Pretendard Regular" panose="020B0600000101010101" charset="-127"/>
              </a:rPr>
              <a:t>Thank you for your interests in our company.</a:t>
            </a:r>
            <a:endParaRPr lang="ko-KR" sz="3200" b="0" i="0" u="none" strike="noStrike" dirty="0">
              <a:solidFill>
                <a:srgbClr val="005F9C"/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680534" y="3244850"/>
            <a:ext cx="10426366" cy="58102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30000"/>
              </a:lnSpc>
            </a:pPr>
            <a:r>
              <a:rPr lang="ko-KR" altLang="en-US" sz="2000" b="0" i="0" u="none" strike="noStrike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안녕하십니까</a:t>
            </a:r>
            <a:r>
              <a:rPr lang="en-US" altLang="ko-KR" sz="2000" b="0" i="0" u="none" strike="noStrike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?</a:t>
            </a:r>
            <a:endParaRPr lang="en-US" altLang="ko-KR" sz="2000" dirty="0">
              <a:solidFill>
                <a:srgbClr val="005F9C">
                  <a:alpha val="80000"/>
                </a:srgbClr>
              </a:solidFill>
              <a:ea typeface="Pretendard Regular"/>
            </a:endParaRPr>
          </a:p>
          <a:p>
            <a:pPr>
              <a:lnSpc>
                <a:spcPct val="130000"/>
              </a:lnSpc>
            </a:pPr>
            <a:r>
              <a:rPr lang="ko-KR" altLang="en-US" sz="2000" b="0" i="0" u="none" strike="noStrike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㈜</a:t>
            </a:r>
            <a:r>
              <a:rPr lang="ko-KR" altLang="en-US" sz="2000" b="0" i="0" u="none" strike="noStrike" dirty="0" err="1">
                <a:solidFill>
                  <a:srgbClr val="005F9C">
                    <a:alpha val="80000"/>
                  </a:srgbClr>
                </a:solidFill>
                <a:ea typeface="Pretendard Regular"/>
              </a:rPr>
              <a:t>에스큐</a:t>
            </a:r>
            <a:r>
              <a:rPr lang="ko-KR" altLang="en-US" sz="2000" dirty="0" err="1">
                <a:solidFill>
                  <a:srgbClr val="005F9C">
                    <a:alpha val="80000"/>
                  </a:srgbClr>
                </a:solidFill>
                <a:ea typeface="Pretendard Regular"/>
              </a:rPr>
              <a:t>시스텍은</a:t>
            </a: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 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2006</a:t>
            </a: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년에 설립된 건축물 시설 유지관리 전문 기업으로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,</a:t>
            </a:r>
          </a:p>
          <a:p>
            <a:pPr>
              <a:lnSpc>
                <a:spcPct val="130000"/>
              </a:lnSpc>
            </a:pP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건물관리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, </a:t>
            </a: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경비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, </a:t>
            </a: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미화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, </a:t>
            </a: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방역 등 종합적인 서비스를 제공합니다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ko-KR" altLang="en-US" sz="2000" b="0" i="0" u="none" strike="noStrike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축적된 첨단 기술과 전문 인력을 바탕으로 효율적이고 효과적인 운영 시스템을 구축하여 </a:t>
            </a:r>
            <a:endParaRPr lang="en-US" altLang="ko-KR" sz="2000" b="0" i="0" u="none" strike="noStrike" dirty="0">
              <a:solidFill>
                <a:srgbClr val="005F9C">
                  <a:alpha val="80000"/>
                </a:srgbClr>
              </a:solidFill>
              <a:ea typeface="Pretendard Regular"/>
            </a:endParaRPr>
          </a:p>
          <a:p>
            <a:pPr>
              <a:lnSpc>
                <a:spcPct val="130000"/>
              </a:lnSpc>
            </a:pPr>
            <a:r>
              <a:rPr lang="ko-KR" altLang="en-US" sz="2000" b="0" i="0" u="none" strike="noStrike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최상의 건축물 시설 관리 서비스를 제공하고 있습니다</a:t>
            </a:r>
            <a:r>
              <a:rPr lang="en-US" altLang="ko-KR" sz="2000" b="0" i="0" u="none" strike="noStrike" dirty="0">
                <a:solidFill>
                  <a:srgbClr val="005F9C">
                    <a:alpha val="80000"/>
                  </a:srgbClr>
                </a:solidFill>
                <a:ea typeface="Pretendard Regular"/>
              </a:rPr>
              <a:t>.</a:t>
            </a:r>
          </a:p>
          <a:p>
            <a:pPr>
              <a:lnSpc>
                <a:spcPct val="130000"/>
              </a:lnSpc>
            </a:pPr>
            <a:endParaRPr lang="en-US" altLang="ko-KR" sz="2000" dirty="0">
              <a:solidFill>
                <a:srgbClr val="005F9C">
                  <a:alpha val="80000"/>
                </a:srgbClr>
              </a:solidFill>
              <a:latin typeface="Pretendard Regular"/>
              <a:ea typeface="Pretendard Regular"/>
            </a:endParaRPr>
          </a:p>
          <a:p>
            <a:pPr>
              <a:lnSpc>
                <a:spcPct val="130000"/>
              </a:lnSpc>
            </a:pP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당사는 건물의 상태를 최적으로 유지하는 유지보수 뿐만 아니라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,</a:t>
            </a:r>
          </a:p>
          <a:p>
            <a:pPr>
              <a:lnSpc>
                <a:spcPct val="130000"/>
              </a:lnSpc>
            </a:pP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건물의 자산가치를 높이고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,</a:t>
            </a: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 입주민에게 쾌적한 주거 및 사무공간을 제공하는 것을 목표로 하고 있습니다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이를 위해 전 임직원이 최선을 다하고 있습니다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.</a:t>
            </a:r>
          </a:p>
          <a:p>
            <a:pPr>
              <a:lnSpc>
                <a:spcPct val="130000"/>
              </a:lnSpc>
            </a:pPr>
            <a:endParaRPr lang="en-US" altLang="ko-KR" sz="2000" dirty="0">
              <a:solidFill>
                <a:srgbClr val="005F9C">
                  <a:alpha val="80000"/>
                </a:srgbClr>
              </a:solidFill>
              <a:latin typeface="Pretendard Regular"/>
              <a:ea typeface="Pretendard Regular"/>
            </a:endParaRPr>
          </a:p>
          <a:p>
            <a:pPr>
              <a:lnSpc>
                <a:spcPct val="130000"/>
              </a:lnSpc>
            </a:pP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또한 첨단 장비와 기술을 도입하고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,</a:t>
            </a: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 </a:t>
            </a:r>
            <a:endParaRPr lang="en-US" altLang="ko-KR" sz="2000" dirty="0">
              <a:solidFill>
                <a:srgbClr val="005F9C">
                  <a:alpha val="80000"/>
                </a:srgbClr>
              </a:solidFill>
              <a:latin typeface="Pretendard Regular"/>
              <a:ea typeface="Pretendard Regular"/>
            </a:endParaRPr>
          </a:p>
          <a:p>
            <a:pPr>
              <a:lnSpc>
                <a:spcPct val="130000"/>
              </a:lnSpc>
            </a:pP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수준 높은 교육 훈련을 통한 인재 양성과 연구개발에 지속적으로 투자하여 기업 역량을 강화하고 있습니다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이를 바탕으로 언제 어디서나 고객의 기대를 충족하는 신뢰받는 기업으로 거듭나겠습니다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.</a:t>
            </a:r>
          </a:p>
          <a:p>
            <a:pPr>
              <a:lnSpc>
                <a:spcPct val="130000"/>
              </a:lnSpc>
            </a:pPr>
            <a:endParaRPr lang="en-US" altLang="ko-KR" sz="2000" dirty="0">
              <a:solidFill>
                <a:srgbClr val="005F9C">
                  <a:alpha val="80000"/>
                </a:srgbClr>
              </a:solidFill>
              <a:latin typeface="Pretendard Regular"/>
              <a:ea typeface="Pretendard Regular"/>
            </a:endParaRPr>
          </a:p>
          <a:p>
            <a:pPr>
              <a:lnSpc>
                <a:spcPct val="130000"/>
              </a:lnSpc>
            </a:pPr>
            <a:r>
              <a:rPr lang="ko-KR" altLang="en-US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감사합니다</a:t>
            </a:r>
            <a:r>
              <a:rPr lang="en-US" altLang="ko-KR" sz="2000" dirty="0">
                <a:solidFill>
                  <a:srgbClr val="005F9C">
                    <a:alpha val="80000"/>
                  </a:srgbClr>
                </a:solidFill>
                <a:latin typeface="Pretendard Regular"/>
                <a:ea typeface="Pretendard Regular"/>
              </a:rPr>
              <a:t>.</a:t>
            </a:r>
            <a:endParaRPr lang="ko-KR" altLang="en-US" sz="2000" dirty="0">
              <a:solidFill>
                <a:srgbClr val="292929"/>
              </a:solidFill>
              <a:latin typeface="Pretendard Regular" panose="020B0600000101010101" charset="-127"/>
              <a:ea typeface="HY동녘M" charset="-127"/>
            </a:endParaRPr>
          </a:p>
        </p:txBody>
      </p:sp>
      <p:pic>
        <p:nvPicPr>
          <p:cNvPr id="44" name="Picture 10">
            <a:extLst>
              <a:ext uri="{FF2B5EF4-FFF2-40B4-BE49-F238E27FC236}">
                <a16:creationId xmlns:a16="http://schemas.microsoft.com/office/drawing/2014/main" id="{A9860BED-E8FC-A9AC-C279-FDDFF684D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0" t="34863" r="36874" b="26953"/>
          <a:stretch>
            <a:fillRect/>
          </a:stretch>
        </p:blipFill>
        <p:spPr bwMode="auto">
          <a:xfrm>
            <a:off x="2086724" y="2514029"/>
            <a:ext cx="2393179" cy="307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24">
            <a:extLst>
              <a:ext uri="{FF2B5EF4-FFF2-40B4-BE49-F238E27FC236}">
                <a16:creationId xmlns:a16="http://schemas.microsoft.com/office/drawing/2014/main" id="{D3D988B7-3BE6-740E-41B8-B4EA05F1955E}"/>
              </a:ext>
            </a:extLst>
          </p:cNvPr>
          <p:cNvSpPr txBox="1"/>
          <p:nvPr/>
        </p:nvSpPr>
        <p:spPr>
          <a:xfrm>
            <a:off x="1050558" y="7637112"/>
            <a:ext cx="522470" cy="29941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2050"/>
              </a:lnSpc>
            </a:pPr>
            <a:endParaRPr lang="ko-KR" sz="1900" b="0" i="0" u="none" strike="noStrike" dirty="0">
              <a:solidFill>
                <a:srgbClr val="005F9C"/>
              </a:solidFill>
              <a:ea typeface="Pretendard Regular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C170B2A5-9192-C974-123D-EA42C672692A}"/>
              </a:ext>
            </a:extLst>
          </p:cNvPr>
          <p:cNvGrpSpPr/>
          <p:nvPr/>
        </p:nvGrpSpPr>
        <p:grpSpPr>
          <a:xfrm>
            <a:off x="977416" y="7002983"/>
            <a:ext cx="683609" cy="480145"/>
            <a:chOff x="972665" y="5920139"/>
            <a:chExt cx="838200" cy="838200"/>
          </a:xfrm>
        </p:grpSpPr>
        <p:pic>
          <p:nvPicPr>
            <p:cNvPr id="46" name="Picture 21">
              <a:extLst>
                <a:ext uri="{FF2B5EF4-FFF2-40B4-BE49-F238E27FC236}">
                  <a16:creationId xmlns:a16="http://schemas.microsoft.com/office/drawing/2014/main" id="{B49156FA-56B6-D830-6EE2-067FB82AD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2665" y="5920139"/>
              <a:ext cx="838200" cy="838200"/>
            </a:xfrm>
            <a:prstGeom prst="rect">
              <a:avLst/>
            </a:prstGeom>
          </p:spPr>
        </p:pic>
        <p:sp>
          <p:nvSpPr>
            <p:cNvPr id="47" name="TextBox 24">
              <a:extLst>
                <a:ext uri="{FF2B5EF4-FFF2-40B4-BE49-F238E27FC236}">
                  <a16:creationId xmlns:a16="http://schemas.microsoft.com/office/drawing/2014/main" id="{00F56B0B-5F58-4386-9A5F-ED3A4668580D}"/>
                </a:ext>
              </a:extLst>
            </p:cNvPr>
            <p:cNvSpPr txBox="1"/>
            <p:nvPr/>
          </p:nvSpPr>
          <p:spPr>
            <a:xfrm>
              <a:off x="1061043" y="6162032"/>
              <a:ext cx="622300" cy="330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2050"/>
                </a:lnSpc>
              </a:pPr>
              <a:r>
                <a:rPr lang="ko-KR" altLang="en-US" sz="1900" dirty="0">
                  <a:solidFill>
                    <a:srgbClr val="005F9C"/>
                  </a:solidFill>
                  <a:ea typeface="Pretendard Regular"/>
                </a:rPr>
                <a:t>경 력</a:t>
              </a:r>
              <a:endParaRPr lang="ko-KR" sz="1900" b="0" i="0" u="none" strike="noStrike" dirty="0">
                <a:solidFill>
                  <a:srgbClr val="005F9C"/>
                </a:solidFill>
                <a:ea typeface="Pretendard Regular"/>
              </a:endParaRPr>
            </a:p>
          </p:txBody>
        </p:sp>
      </p:grpSp>
      <p:sp>
        <p:nvSpPr>
          <p:cNvPr id="51" name="TextBox 25">
            <a:extLst>
              <a:ext uri="{FF2B5EF4-FFF2-40B4-BE49-F238E27FC236}">
                <a16:creationId xmlns:a16="http://schemas.microsoft.com/office/drawing/2014/main" id="{9BC2D77A-4401-1F7B-E366-CB2644F2AD41}"/>
              </a:ext>
            </a:extLst>
          </p:cNvPr>
          <p:cNvSpPr txBox="1"/>
          <p:nvPr/>
        </p:nvSpPr>
        <p:spPr>
          <a:xfrm rot="10800000" flipV="1">
            <a:off x="1681898" y="7169811"/>
            <a:ext cx="4299316" cy="186100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ko-KR" altLang="en-US" sz="10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○ 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ADT </a:t>
            </a:r>
            <a:r>
              <a:rPr lang="ko-KR" altLang="en-US" sz="1400" dirty="0" err="1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캡스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 지사장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(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춘천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안산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성남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강북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인천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강동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중부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)</a:t>
            </a:r>
            <a:endParaRPr lang="ko-KR" altLang="en-US" sz="1400" dirty="0">
              <a:solidFill>
                <a:srgbClr val="292929"/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ko-KR" altLang="en-US" sz="14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○</a:t>
            </a:r>
            <a:r>
              <a:rPr lang="ko-KR" altLang="en-US" sz="14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ADT </a:t>
            </a:r>
            <a:r>
              <a:rPr lang="ko-KR" altLang="en-US" sz="1400" dirty="0" err="1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캡스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 법인영업 본부장</a:t>
            </a:r>
            <a:r>
              <a:rPr lang="ko-KR" altLang="en-US" sz="14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                     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ko-KR" altLang="en-US" sz="14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○</a:t>
            </a:r>
            <a:r>
              <a:rPr lang="ko-KR" altLang="en-US" sz="14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ADT </a:t>
            </a:r>
            <a:r>
              <a:rPr lang="ko-KR" altLang="en-US" sz="1400" dirty="0" err="1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캡스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 금융영업 본부장</a:t>
            </a:r>
            <a:r>
              <a:rPr lang="ko-KR" altLang="en-US" sz="14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ko-KR" altLang="en-US" sz="14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○ </a:t>
            </a:r>
            <a:r>
              <a:rPr lang="ko-KR" altLang="en-US" sz="1400" dirty="0" err="1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조은시스템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/ </a:t>
            </a:r>
            <a:r>
              <a:rPr lang="ko-KR" altLang="en-US" sz="1400" dirty="0" err="1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조은세이프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 본부장 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/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상무이사</a:t>
            </a:r>
            <a:endParaRPr lang="ko-KR" altLang="en-US" sz="1400" dirty="0">
              <a:solidFill>
                <a:srgbClr val="292929"/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ko-KR" altLang="en-US" sz="14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○ 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(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사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)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한국경비협회중앙회 교육부회장</a:t>
            </a:r>
            <a:endParaRPr lang="ko-KR" altLang="en-US" sz="1400" dirty="0">
              <a:solidFill>
                <a:srgbClr val="292929"/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ko-KR" altLang="en-US" sz="14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○ 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(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사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)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한국경비협회중앙회 재정부회장</a:t>
            </a:r>
            <a:r>
              <a:rPr lang="ko-KR" altLang="en-US" sz="14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  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ko-KR" altLang="en-US" sz="14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○ ㈜</a:t>
            </a:r>
            <a:r>
              <a:rPr lang="ko-KR" altLang="en-US" sz="1400" dirty="0" err="1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에스큐시스텍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 대표이사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(</a:t>
            </a:r>
            <a:r>
              <a:rPr lang="ko-KR" altLang="en-US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現</a:t>
            </a:r>
            <a:r>
              <a:rPr lang="en-US" altLang="ko-KR" sz="1400" dirty="0">
                <a:solidFill>
                  <a:srgbClr val="005F9C">
                    <a:alpha val="80000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)</a:t>
            </a:r>
            <a:r>
              <a:rPr lang="ko-KR" altLang="en-US" sz="1400" dirty="0">
                <a:solidFill>
                  <a:srgbClr val="292929"/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</a:p>
        </p:txBody>
      </p:sp>
      <p:sp>
        <p:nvSpPr>
          <p:cNvPr id="52" name="TextBox 31">
            <a:extLst>
              <a:ext uri="{FF2B5EF4-FFF2-40B4-BE49-F238E27FC236}">
                <a16:creationId xmlns:a16="http://schemas.microsoft.com/office/drawing/2014/main" id="{AD171EA0-6ED6-D358-6D2E-7FB77A86E5AD}"/>
              </a:ext>
            </a:extLst>
          </p:cNvPr>
          <p:cNvSpPr txBox="1"/>
          <p:nvPr/>
        </p:nvSpPr>
        <p:spPr>
          <a:xfrm>
            <a:off x="15087600" y="8350250"/>
            <a:ext cx="1981556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0350"/>
              </a:lnSpc>
            </a:pPr>
            <a:r>
              <a:rPr lang="ko-KR" altLang="en-US" sz="3100" b="0" i="0" u="none" strike="noStrike" dirty="0">
                <a:solidFill>
                  <a:srgbClr val="005F9C"/>
                </a:solidFill>
                <a:ea typeface="Pretendard Bold"/>
              </a:rPr>
              <a:t>임직원 일동</a:t>
            </a:r>
            <a:endParaRPr lang="ko-KR" sz="3100" b="0" i="0" u="none" strike="noStrike" dirty="0">
              <a:solidFill>
                <a:srgbClr val="005F9C"/>
              </a:solidFill>
              <a:ea typeface="Pretendard Bold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DECE213-5E33-9F69-8D89-52097F79498C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B1559-7562-0D21-7C25-053C83307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D739F6A-A921-8B52-5636-0BAEA29D93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BA6EFAF-E133-0A28-342F-F84DBDE0B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2330026"/>
            <a:ext cx="4605338" cy="100834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65CAC02-670A-9CD2-A7D6-D4A3A232A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0"/>
            <a:ext cx="18364200" cy="13208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2E149490-51FE-DC62-8E6A-24FCBCF29859}"/>
              </a:ext>
            </a:extLst>
          </p:cNvPr>
          <p:cNvSpPr txBox="1"/>
          <p:nvPr/>
        </p:nvSpPr>
        <p:spPr>
          <a:xfrm>
            <a:off x="1752600" y="2361013"/>
            <a:ext cx="4216402" cy="87172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b="0" i="0" u="none" strike="noStrike" spc="-100" dirty="0">
                <a:solidFill>
                  <a:srgbClr val="FFFFFF"/>
                </a:solidFill>
                <a:ea typeface="Pretendard Bold"/>
              </a:rPr>
              <a:t>채용대행 ＆ 헤드헌팅</a:t>
            </a:r>
            <a:endParaRPr lang="ko-KR" sz="3200" b="0" i="0" u="none" strike="noStrike" spc="-1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5C6BABD-60F9-D2EE-783F-3CA264E0ECFA}"/>
              </a:ext>
            </a:extLst>
          </p:cNvPr>
          <p:cNvSpPr txBox="1"/>
          <p:nvPr/>
        </p:nvSpPr>
        <p:spPr>
          <a:xfrm>
            <a:off x="1496367" y="3772429"/>
            <a:ext cx="6495916" cy="417666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✅ </a:t>
            </a: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채용대행 </a:t>
            </a:r>
            <a:r>
              <a:rPr lang="en-US" altLang="ko-KR" sz="2400" b="1" dirty="0">
                <a:latin typeface="Pretendard Medium" panose="020B0600000101010101" charset="-127"/>
                <a:ea typeface="Pretendard Medium" panose="020B0600000101010101" charset="-127"/>
              </a:rPr>
              <a:t>&amp; </a:t>
            </a: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헤드헌팅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 </a:t>
            </a:r>
            <a:r>
              <a:rPr lang="en-US" altLang="ko-KR" sz="2400" i="1" dirty="0">
                <a:latin typeface="Pretendard Medium" panose="020B0600000101010101" charset="-127"/>
                <a:ea typeface="Pretendard Medium" panose="020B0600000101010101" charset="-127"/>
              </a:rPr>
              <a:t>(</a:t>
            </a:r>
            <a:r>
              <a:rPr lang="ko-KR" altLang="en-US" sz="2400" i="1" dirty="0">
                <a:latin typeface="Pretendard Medium" panose="020B0600000101010101" charset="-127"/>
                <a:ea typeface="Pretendard Medium" panose="020B0600000101010101" charset="-127"/>
              </a:rPr>
              <a:t>분야별 전담 컨설턴트 운영</a:t>
            </a:r>
            <a:r>
              <a:rPr lang="en-US" altLang="ko-KR" sz="2400" i="1" dirty="0">
                <a:latin typeface="Pretendard Medium" panose="020B0600000101010101" charset="-127"/>
                <a:ea typeface="Pretendard Medium" panose="020B0600000101010101" charset="-127"/>
              </a:rPr>
              <a:t>)</a:t>
            </a:r>
            <a:endParaRPr lang="ko-KR" altLang="en-US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임원급 핵심 인재 및 리더</a:t>
            </a:r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·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중간관리자 추천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고급</a:t>
            </a:r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·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경력직 인재 맞춤 추천</a:t>
            </a:r>
          </a:p>
          <a:p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✅ </a:t>
            </a: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커리어 컨설팅</a:t>
            </a:r>
            <a:endParaRPr lang="ko-KR" altLang="en-US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개인 맞춤형 평생 직무</a:t>
            </a:r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·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진로 컨설팅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직무별 전문가 상담 및 경력 </a:t>
            </a:r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DB 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기반 컨설팅</a:t>
            </a:r>
          </a:p>
          <a:p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✅ </a:t>
            </a: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취업 정보 제공</a:t>
            </a:r>
            <a:endParaRPr lang="ko-KR" altLang="en-US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이력서 작성 및 취업 스킬 정보 제공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최신 취업 시장 동향 및 리포트 제공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1C0B75C4-7B82-EF0E-A3DA-DE5F992C59FB}"/>
              </a:ext>
            </a:extLst>
          </p:cNvPr>
          <p:cNvSpPr txBox="1"/>
          <p:nvPr/>
        </p:nvSpPr>
        <p:spPr>
          <a:xfrm>
            <a:off x="736599" y="228600"/>
            <a:ext cx="5073693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Outsourcing</a:t>
            </a:r>
            <a:r>
              <a:rPr lang="ko-KR" altLang="en-US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 </a:t>
            </a:r>
            <a:r>
              <a:rPr lang="en-US" altLang="ko-KR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S</a:t>
            </a: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ervice</a:t>
            </a:r>
            <a:endParaRPr lang="ko-KR" sz="4700" b="0" i="0" u="none" strike="noStrike" spc="-400" dirty="0">
              <a:solidFill>
                <a:srgbClr val="FFFFFF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25B31E4-7CF0-7D99-83F3-57C4F7C1AB09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70799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0ECBA-D720-D223-A51F-E183DCF6D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A220C0-019B-4341-6938-B1C20DD0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3578FCD-2739-CB74-7867-BD668CE3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0"/>
            <a:ext cx="18364200" cy="1320800"/>
          </a:xfrm>
          <a:prstGeom prst="rect">
            <a:avLst/>
          </a:prstGeom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5180DDD4-34A3-2CD6-B644-0558F8B90BA0}"/>
              </a:ext>
            </a:extLst>
          </p:cNvPr>
          <p:cNvSpPr txBox="1"/>
          <p:nvPr/>
        </p:nvSpPr>
        <p:spPr>
          <a:xfrm>
            <a:off x="736599" y="228600"/>
            <a:ext cx="5073693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Outsourcing</a:t>
            </a:r>
            <a:r>
              <a:rPr lang="ko-KR" altLang="en-US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 </a:t>
            </a:r>
            <a:r>
              <a:rPr lang="en-US" altLang="ko-KR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S</a:t>
            </a: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ervice</a:t>
            </a:r>
            <a:endParaRPr lang="ko-KR" sz="4700" b="0" i="0" u="none" strike="noStrike" spc="-400" dirty="0">
              <a:solidFill>
                <a:srgbClr val="FFFFFF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AF1B63E-00DB-A15F-785B-A4DAB0B6F3C8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E813A3F3-DBD1-835E-84CE-E2409658EFB0}"/>
              </a:ext>
            </a:extLst>
          </p:cNvPr>
          <p:cNvSpPr txBox="1"/>
          <p:nvPr/>
        </p:nvSpPr>
        <p:spPr>
          <a:xfrm>
            <a:off x="1505737" y="3691683"/>
            <a:ext cx="5375274" cy="422281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특정 분야의 전문 인력을 일정 기간 동안 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기업에 파견하는 서비스로</a:t>
            </a:r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, </a:t>
            </a: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기업은 유연한 인력 운영이 가능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✅ </a:t>
            </a: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효과</a:t>
            </a:r>
            <a:endParaRPr lang="ko-KR" altLang="en-US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인력 운용의 유연성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 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→ 필요 인력을 적시에 활용 가능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인건비 절감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 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→ 채용</a:t>
            </a:r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·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관리 비용 부담 감소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전문 인력 확보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 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→ 즉시 투입 가능한 숙련된 인재 제공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671FEA98-E03D-45C3-566C-8683A9E6A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737" y="2365206"/>
            <a:ext cx="4605338" cy="980611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8E439C98-981E-4A88-4FC3-7FAF8FB67C9E}"/>
              </a:ext>
            </a:extLst>
          </p:cNvPr>
          <p:cNvSpPr txBox="1"/>
          <p:nvPr/>
        </p:nvSpPr>
        <p:spPr>
          <a:xfrm>
            <a:off x="1997057" y="2380609"/>
            <a:ext cx="3522191" cy="86023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spc="-100" dirty="0">
                <a:solidFill>
                  <a:srgbClr val="FFFFFF"/>
                </a:solidFill>
                <a:ea typeface="Pretendard Bold"/>
              </a:rPr>
              <a:t>인재 파견 서비스</a:t>
            </a:r>
            <a:endParaRPr lang="ko-KR" sz="3200" b="0" i="0" u="none" strike="noStrike" spc="-100" dirty="0">
              <a:solidFill>
                <a:srgbClr val="FFFFFF"/>
              </a:solidFill>
              <a:ea typeface="Pretendard Bold"/>
            </a:endParaRPr>
          </a:p>
        </p:txBody>
      </p:sp>
    </p:spTree>
    <p:extLst>
      <p:ext uri="{BB962C8B-B14F-4D97-AF65-F5344CB8AC3E}">
        <p14:creationId xmlns:p14="http://schemas.microsoft.com/office/powerpoint/2010/main" val="4174313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28583-09C8-E259-920D-398CD626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5A2CC8-36FB-54AC-26DC-205B8A8DE3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DB7A3F6-0F7D-3467-572C-3E4128D0F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2330026"/>
            <a:ext cx="4605338" cy="100834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8F761875-173E-C0DB-92E5-F7EBC7792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0"/>
            <a:ext cx="18364200" cy="13208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20B54C7D-AE47-FBBB-CD41-0351FB0C17B2}"/>
              </a:ext>
            </a:extLst>
          </p:cNvPr>
          <p:cNvSpPr txBox="1"/>
          <p:nvPr/>
        </p:nvSpPr>
        <p:spPr>
          <a:xfrm>
            <a:off x="1752600" y="2361013"/>
            <a:ext cx="4216402" cy="87172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b="0" i="0" u="none" strike="noStrike" spc="-100" dirty="0">
                <a:solidFill>
                  <a:srgbClr val="FFFFFF"/>
                </a:solidFill>
                <a:ea typeface="Pretendard Bold"/>
              </a:rPr>
              <a:t>금융 전문 콜센터</a:t>
            </a:r>
            <a:endParaRPr lang="ko-KR" sz="3200" b="0" i="0" u="none" strike="noStrike" spc="-1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9AEE118D-976A-5BA4-C90E-53B7B689938D}"/>
              </a:ext>
            </a:extLst>
          </p:cNvPr>
          <p:cNvSpPr txBox="1"/>
          <p:nvPr/>
        </p:nvSpPr>
        <p:spPr>
          <a:xfrm>
            <a:off x="736599" y="228600"/>
            <a:ext cx="5073693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Outsourcing</a:t>
            </a:r>
            <a:r>
              <a:rPr lang="ko-KR" altLang="en-US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 </a:t>
            </a:r>
            <a:r>
              <a:rPr lang="en-US" altLang="ko-KR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S</a:t>
            </a: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ervice</a:t>
            </a:r>
            <a:endParaRPr lang="ko-KR" sz="4700" b="0" i="0" u="none" strike="noStrike" spc="-400" dirty="0">
              <a:solidFill>
                <a:srgbClr val="FFFFFF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9A982CD-7F15-DBD7-4F02-1DD074FE998E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C6123F8C-AE05-EBC4-0569-52164BAEB153}"/>
              </a:ext>
            </a:extLst>
          </p:cNvPr>
          <p:cNvSpPr txBox="1"/>
          <p:nvPr/>
        </p:nvSpPr>
        <p:spPr>
          <a:xfrm>
            <a:off x="1524000" y="3848100"/>
            <a:ext cx="5638800" cy="407788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금융업에 특화된 상담 서비스를 제공하는 콜센터로</a:t>
            </a:r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, </a:t>
            </a: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고객 응대부터 상담까지 전문 인력이 운영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✅ </a:t>
            </a: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특징 및 효과</a:t>
            </a:r>
            <a:endParaRPr lang="ko-KR" altLang="en-US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전문성 강화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 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→ 금융 지식 보유 상담원 배치로 신뢰도 향상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고객 만족도 증대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 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→ 맞춤형 금융 상담 및 신속한 응대 제공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운영 효율성 극대화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 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→ 기업의 비용 절감 및 서비스 품질 향상</a:t>
            </a:r>
          </a:p>
        </p:txBody>
      </p:sp>
    </p:spTree>
    <p:extLst>
      <p:ext uri="{BB962C8B-B14F-4D97-AF65-F5344CB8AC3E}">
        <p14:creationId xmlns:p14="http://schemas.microsoft.com/office/powerpoint/2010/main" val="2685442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54CB7-9032-6DC9-AA98-1A6DA277A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7CDCA10-5756-C08A-0077-606BCDD658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C9A0C59-01C7-1CB5-52D7-9E2997B24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0"/>
            <a:ext cx="18364200" cy="1320800"/>
          </a:xfrm>
          <a:prstGeom prst="rect">
            <a:avLst/>
          </a:prstGeom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291ED28B-F2BC-A692-FFB9-6574B499FAB9}"/>
              </a:ext>
            </a:extLst>
          </p:cNvPr>
          <p:cNvSpPr txBox="1"/>
          <p:nvPr/>
        </p:nvSpPr>
        <p:spPr>
          <a:xfrm>
            <a:off x="736599" y="228600"/>
            <a:ext cx="5073693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Outsourcing</a:t>
            </a:r>
            <a:r>
              <a:rPr lang="ko-KR" altLang="en-US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 </a:t>
            </a:r>
            <a:r>
              <a:rPr lang="en-US" altLang="ko-KR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S</a:t>
            </a: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ervice</a:t>
            </a:r>
            <a:endParaRPr lang="ko-KR" sz="4700" b="0" i="0" u="none" strike="noStrike" spc="-400" dirty="0">
              <a:solidFill>
                <a:srgbClr val="FFFFFF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9496DC6-C106-3591-AE3B-C3CCA41FE2BE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239BA77D-B146-7F26-10FD-5C2072796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737" y="2365206"/>
            <a:ext cx="4605338" cy="980611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23A75A0F-B5D2-F90A-C905-3F8287A7D73D}"/>
              </a:ext>
            </a:extLst>
          </p:cNvPr>
          <p:cNvSpPr txBox="1"/>
          <p:nvPr/>
        </p:nvSpPr>
        <p:spPr>
          <a:xfrm>
            <a:off x="1997057" y="2380609"/>
            <a:ext cx="3522191" cy="86023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spc="-100" dirty="0">
                <a:solidFill>
                  <a:srgbClr val="FFFFFF"/>
                </a:solidFill>
                <a:ea typeface="Pretendard Bold"/>
              </a:rPr>
              <a:t>위탁 급식 영업</a:t>
            </a:r>
            <a:endParaRPr lang="ko-KR" sz="3200" b="0" i="0" u="none" strike="noStrike" spc="-1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4439986D-C3C0-7656-9695-2032A618A492}"/>
              </a:ext>
            </a:extLst>
          </p:cNvPr>
          <p:cNvSpPr txBox="1"/>
          <p:nvPr/>
        </p:nvSpPr>
        <p:spPr>
          <a:xfrm>
            <a:off x="1505737" y="3874319"/>
            <a:ext cx="8400263" cy="454578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기업</a:t>
            </a:r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, 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학교</a:t>
            </a:r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, 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병원 등 다양한 기관에 맞춤형 급식 서비스를 제공하여 건강하고 균형 잡힌 식사를 운영</a:t>
            </a:r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·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관리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✅ </a:t>
            </a: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특징 및 효과</a:t>
            </a:r>
            <a:endParaRPr lang="ko-KR" altLang="en-US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맞춤형 식단 제공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 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→ 고객 니즈에 맞춘 영양 균형 식단 구성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운영 효율성 향상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 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→ 식자재 조달부터 조리</a:t>
            </a:r>
            <a:r>
              <a:rPr lang="en-US" altLang="ko-KR" sz="2400" dirty="0">
                <a:latin typeface="Pretendard Medium" panose="020B0600000101010101" charset="-127"/>
                <a:ea typeface="Pretendard Medium" panose="020B0600000101010101" charset="-127"/>
              </a:rPr>
              <a:t>·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관리까지 전문 운영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비용 절감 및 품질 유지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 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→ 대량 구매와 효율적 인력 운영으로 경제적 효과 극대화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Pretendard Medium" panose="020B0600000101010101" charset="-127"/>
                <a:ea typeface="Pretendard Medium" panose="020B0600000101010101" charset="-127"/>
              </a:rPr>
              <a:t>위생 및 안전 강화</a:t>
            </a:r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 </a:t>
            </a:r>
            <a:endParaRPr lang="en-US" altLang="ko-KR" sz="2400" dirty="0">
              <a:latin typeface="Pretendard Medium" panose="020B0600000101010101" charset="-127"/>
              <a:ea typeface="Pretendard Medium" panose="020B0600000101010101" charset="-127"/>
            </a:endParaRPr>
          </a:p>
          <a:p>
            <a:r>
              <a:rPr lang="ko-KR" altLang="en-US" sz="2400" dirty="0">
                <a:latin typeface="Pretendard Medium" panose="020B0600000101010101" charset="-127"/>
                <a:ea typeface="Pretendard Medium" panose="020B0600000101010101" charset="-127"/>
              </a:rPr>
              <a:t>→ 철저한 식품 위생 관리로 신뢰도 확보</a:t>
            </a:r>
          </a:p>
        </p:txBody>
      </p:sp>
    </p:spTree>
    <p:extLst>
      <p:ext uri="{BB962C8B-B14F-4D97-AF65-F5344CB8AC3E}">
        <p14:creationId xmlns:p14="http://schemas.microsoft.com/office/powerpoint/2010/main" val="3977542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AF4BB-DA1E-4E24-EDA2-98ADA50EA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653109-453E-EBDA-00E3-B6F3938928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30621" y="10908"/>
            <a:ext cx="18288000" cy="102870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D783B39-FB53-3210-891E-BBB1B7704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477" y="3245265"/>
            <a:ext cx="11472287" cy="45719"/>
          </a:xfrm>
          <a:prstGeom prst="rect">
            <a:avLst/>
          </a:prstGeom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E9BD2A38-FD27-2C79-6A2B-2F9AB876A0D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F68A852F-68A9-C0C4-B1D4-EA65EC814B8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81D731C-425D-63D3-7312-46C62E7A11C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722E1A64-473C-8A45-80DC-27BA8A1AC6D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9E4588CB-BDD2-61BE-0A6C-FCF4638DA71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42" name="TextBox 42">
            <a:extLst>
              <a:ext uri="{FF2B5EF4-FFF2-40B4-BE49-F238E27FC236}">
                <a16:creationId xmlns:a16="http://schemas.microsoft.com/office/drawing/2014/main" id="{917EDA2A-E30D-F217-27B6-C50E33E405ED}"/>
              </a:ext>
            </a:extLst>
          </p:cNvPr>
          <p:cNvSpPr txBox="1"/>
          <p:nvPr/>
        </p:nvSpPr>
        <p:spPr>
          <a:xfrm>
            <a:off x="7493000" y="2352091"/>
            <a:ext cx="33020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400" b="0" i="0" u="none" strike="noStrike" spc="-300" dirty="0">
                <a:solidFill>
                  <a:srgbClr val="134471"/>
                </a:solidFill>
                <a:ea typeface="Pretendard ExtraBold"/>
              </a:rPr>
              <a:t>주요</a:t>
            </a:r>
            <a:r>
              <a:rPr lang="en-US" sz="3400" b="0" i="0" u="none" strike="noStrike" spc="-300" dirty="0">
                <a:solidFill>
                  <a:srgbClr val="134471"/>
                </a:solidFill>
                <a:latin typeface="Pretendard ExtraBold"/>
              </a:rPr>
              <a:t> </a:t>
            </a:r>
            <a:r>
              <a:rPr lang="ko-KR" sz="3400" b="0" i="0" u="none" strike="noStrike" spc="-300" dirty="0">
                <a:solidFill>
                  <a:srgbClr val="134471"/>
                </a:solidFill>
                <a:ea typeface="Pretendard ExtraBold"/>
              </a:rPr>
              <a:t>인증</a:t>
            </a:r>
            <a:r>
              <a:rPr lang="en-US" sz="3400" b="0" i="0" u="none" strike="noStrike" spc="-300" dirty="0">
                <a:solidFill>
                  <a:srgbClr val="134471"/>
                </a:solidFill>
                <a:latin typeface="Pretendard ExtraBold"/>
              </a:rPr>
              <a:t> </a:t>
            </a:r>
            <a:r>
              <a:rPr lang="ko-KR" sz="3400" b="0" i="0" u="none" strike="noStrike" spc="-300" dirty="0">
                <a:solidFill>
                  <a:srgbClr val="134471"/>
                </a:solidFill>
                <a:ea typeface="Pretendard ExtraBold"/>
              </a:rPr>
              <a:t>사항</a:t>
            </a:r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54382C0E-8434-1FD6-A004-D3F578DD5F18}"/>
              </a:ext>
            </a:extLst>
          </p:cNvPr>
          <p:cNvSpPr txBox="1"/>
          <p:nvPr/>
        </p:nvSpPr>
        <p:spPr>
          <a:xfrm>
            <a:off x="736600" y="228600"/>
            <a:ext cx="66548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4700" b="0" i="0" u="none" strike="noStrike" spc="-400" dirty="0">
                <a:solidFill>
                  <a:srgbClr val="FFFFFF"/>
                </a:solidFill>
                <a:ea typeface="Pretendard Bold"/>
              </a:rPr>
              <a:t>인증</a:t>
            </a:r>
            <a:r>
              <a:rPr lang="en-US" sz="4700" b="0" i="0" u="none" strike="noStrike" spc="-400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4700" b="0" i="0" u="none" strike="noStrike" spc="-400" dirty="0">
                <a:solidFill>
                  <a:srgbClr val="FFFFFF"/>
                </a:solidFill>
                <a:ea typeface="Pretendard Bold"/>
              </a:rPr>
              <a:t>사항</a:t>
            </a:r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E913804B-87C2-BCEE-7040-CFF5BD19D364}"/>
              </a:ext>
            </a:extLst>
          </p:cNvPr>
          <p:cNvSpPr txBox="1"/>
          <p:nvPr/>
        </p:nvSpPr>
        <p:spPr>
          <a:xfrm>
            <a:off x="7277100" y="495300"/>
            <a:ext cx="7213600" cy="381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이곳에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여러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제안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내용을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요약할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수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있는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간단한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문장을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입력하세요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.</a:t>
            </a:r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B346DE96-9A16-1456-9719-29FE19C3C667}"/>
              </a:ext>
            </a:extLst>
          </p:cNvPr>
          <p:cNvSpPr txBox="1"/>
          <p:nvPr/>
        </p:nvSpPr>
        <p:spPr>
          <a:xfrm>
            <a:off x="16040100" y="254000"/>
            <a:ext cx="18542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4700" b="0" i="0" u="none" strike="noStrike" spc="-400">
                <a:solidFill>
                  <a:srgbClr val="FFFFFF"/>
                </a:solidFill>
                <a:latin typeface="Pretendard Light"/>
              </a:rPr>
              <a:t>04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B8DC8606-0B01-1571-BFBD-A04ED1B9F21A}"/>
              </a:ext>
            </a:extLst>
          </p:cNvPr>
          <p:cNvGrpSpPr/>
          <p:nvPr/>
        </p:nvGrpSpPr>
        <p:grpSpPr>
          <a:xfrm>
            <a:off x="1294817" y="3030172"/>
            <a:ext cx="12192582" cy="5450746"/>
            <a:chOff x="303213" y="1447800"/>
            <a:chExt cx="6566303" cy="2631775"/>
          </a:xfrm>
        </p:grpSpPr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id="{6567304D-DA8D-98D0-AB1A-FC2C69B13B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213" y="1495425"/>
              <a:ext cx="4967287" cy="2583302"/>
              <a:chOff x="656" y="934"/>
              <a:chExt cx="4369" cy="2479"/>
            </a:xfrm>
          </p:grpSpPr>
          <p:sp>
            <p:nvSpPr>
              <p:cNvPr id="64" name="Rectangle 7">
                <a:extLst>
                  <a:ext uri="{FF2B5EF4-FFF2-40B4-BE49-F238E27FC236}">
                    <a16:creationId xmlns:a16="http://schemas.microsoft.com/office/drawing/2014/main" id="{92E6CF17-C284-2AFC-0144-3521FCABB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" y="934"/>
                <a:ext cx="116" cy="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>
                <a:lvl1pPr latinLnBrk="1">
                  <a:lnSpc>
                    <a:spcPct val="11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 latinLnBrk="1">
                  <a:lnSpc>
                    <a:spcPct val="110000"/>
                  </a:lnSpc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 latinLnBrk="1">
                  <a:lnSpc>
                    <a:spcPct val="11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 latinLnBrk="1">
                  <a:lnSpc>
                    <a:spcPct val="110000"/>
                  </a:lnSpc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 latinLnBrk="1">
                  <a:lnSpc>
                    <a:spcPct val="110000"/>
                  </a:lnSpc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30000"/>
                  </a:spcBef>
                  <a:buClrTx/>
                  <a:buFontTx/>
                  <a:buNone/>
                </a:pPr>
                <a:endParaRPr lang="ko-KR" altLang="en-US" sz="1200">
                  <a:ea typeface="굴림" panose="020B0600000101010101" pitchFamily="50" charset="-127"/>
                </a:endParaRPr>
              </a:p>
            </p:txBody>
          </p:sp>
          <p:sp>
            <p:nvSpPr>
              <p:cNvPr id="65" name="AutoShape 8">
                <a:extLst>
                  <a:ext uri="{FF2B5EF4-FFF2-40B4-BE49-F238E27FC236}">
                    <a16:creationId xmlns:a16="http://schemas.microsoft.com/office/drawing/2014/main" id="{A07C04BF-F0B4-C2B0-AE0C-21BC8AA18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3270"/>
                <a:ext cx="838" cy="139"/>
              </a:xfrm>
              <a:prstGeom prst="roundRect">
                <a:avLst>
                  <a:gd name="adj" fmla="val 12500"/>
                </a:avLst>
              </a:prstGeom>
              <a:solidFill>
                <a:srgbClr val="F8F8F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defTabSz="1028700" latinLnBrk="1">
                  <a:lnSpc>
                    <a:spcPct val="11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 defTabSz="1028700" latinLnBrk="1">
                  <a:lnSpc>
                    <a:spcPct val="110000"/>
                  </a:lnSpc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 defTabSz="1028700" latinLnBrk="1">
                  <a:lnSpc>
                    <a:spcPct val="11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 defTabSz="1028700" latinLnBrk="1">
                  <a:lnSpc>
                    <a:spcPct val="110000"/>
                  </a:lnSpc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 defTabSz="1028700" latinLnBrk="1">
                  <a:lnSpc>
                    <a:spcPct val="110000"/>
                  </a:lnSpc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10287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10287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10287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10287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latinLnBrk="0">
                  <a:lnSpc>
                    <a:spcPct val="100000"/>
                  </a:lnSpc>
                  <a:buClrTx/>
                  <a:buFontTx/>
                  <a:buNone/>
                </a:pPr>
                <a:r>
                  <a:rPr lang="ko-KR" altLang="en-US" sz="1200" b="1" dirty="0">
                    <a:solidFill>
                      <a:srgbClr val="002060"/>
                    </a:solidFill>
                    <a:latin typeface="Pretendard Medium" panose="020B0600000101010101" charset="-127"/>
                    <a:ea typeface="Pretendard Medium" panose="020B0600000101010101" charset="-127"/>
                    <a:cs typeface="Times New Roman" panose="02020603050405020304" pitchFamily="18" charset="0"/>
                  </a:rPr>
                  <a:t>사업자등록증</a:t>
                </a:r>
              </a:p>
            </p:txBody>
          </p:sp>
          <p:sp>
            <p:nvSpPr>
              <p:cNvPr id="66" name="AutoShape 9">
                <a:extLst>
                  <a:ext uri="{FF2B5EF4-FFF2-40B4-BE49-F238E27FC236}">
                    <a16:creationId xmlns:a16="http://schemas.microsoft.com/office/drawing/2014/main" id="{FAB92F52-F009-AA3D-1D81-565B3048B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8" y="3275"/>
                <a:ext cx="988" cy="138"/>
              </a:xfrm>
              <a:prstGeom prst="roundRect">
                <a:avLst>
                  <a:gd name="adj" fmla="val 12500"/>
                </a:avLst>
              </a:prstGeom>
              <a:solidFill>
                <a:srgbClr val="F8F8F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defTabSz="1028700" latinLnBrk="1">
                  <a:lnSpc>
                    <a:spcPct val="11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 defTabSz="1028700" latinLnBrk="1">
                  <a:lnSpc>
                    <a:spcPct val="110000"/>
                  </a:lnSpc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 defTabSz="1028700" latinLnBrk="1">
                  <a:lnSpc>
                    <a:spcPct val="11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 defTabSz="1028700" latinLnBrk="1">
                  <a:lnSpc>
                    <a:spcPct val="110000"/>
                  </a:lnSpc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 defTabSz="1028700" latinLnBrk="1">
                  <a:lnSpc>
                    <a:spcPct val="110000"/>
                  </a:lnSpc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10287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10287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10287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10287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latinLnBrk="0">
                  <a:lnSpc>
                    <a:spcPct val="100000"/>
                  </a:lnSpc>
                  <a:buClrTx/>
                  <a:buFontTx/>
                  <a:buNone/>
                </a:pPr>
                <a:r>
                  <a:rPr lang="ko-KR" altLang="en-US" sz="1200" b="1" dirty="0">
                    <a:solidFill>
                      <a:srgbClr val="002060"/>
                    </a:solidFill>
                    <a:latin typeface="Pretendard Medium" panose="020B0600000101010101" charset="-127"/>
                    <a:ea typeface="Pretendard Medium" panose="020B0600000101010101" charset="-127"/>
                    <a:cs typeface="Times New Roman" panose="02020603050405020304" pitchFamily="18" charset="0"/>
                  </a:rPr>
                  <a:t>위생관리 영업신고증</a:t>
                </a:r>
              </a:p>
            </p:txBody>
          </p:sp>
          <p:sp>
            <p:nvSpPr>
              <p:cNvPr id="67" name="AutoShape 10">
                <a:extLst>
                  <a:ext uri="{FF2B5EF4-FFF2-40B4-BE49-F238E27FC236}">
                    <a16:creationId xmlns:a16="http://schemas.microsoft.com/office/drawing/2014/main" id="{3B6C62D7-5FBB-11AB-4009-3C06AC6FF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3275"/>
                <a:ext cx="839" cy="138"/>
              </a:xfrm>
              <a:prstGeom prst="roundRect">
                <a:avLst>
                  <a:gd name="adj" fmla="val 12500"/>
                </a:avLst>
              </a:prstGeom>
              <a:solidFill>
                <a:srgbClr val="F8F8F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defTabSz="1028700" latinLnBrk="1">
                  <a:lnSpc>
                    <a:spcPct val="11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 defTabSz="1028700" latinLnBrk="1">
                  <a:lnSpc>
                    <a:spcPct val="110000"/>
                  </a:lnSpc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 defTabSz="1028700" latinLnBrk="1">
                  <a:lnSpc>
                    <a:spcPct val="11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 defTabSz="1028700" latinLnBrk="1">
                  <a:lnSpc>
                    <a:spcPct val="110000"/>
                  </a:lnSpc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 defTabSz="1028700" latinLnBrk="1">
                  <a:lnSpc>
                    <a:spcPct val="110000"/>
                  </a:lnSpc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10287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10287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10287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10287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latinLnBrk="0">
                  <a:lnSpc>
                    <a:spcPct val="100000"/>
                  </a:lnSpc>
                  <a:buClrTx/>
                  <a:buFontTx/>
                  <a:buNone/>
                </a:pPr>
                <a:r>
                  <a:rPr lang="ko-KR" altLang="en-US" sz="1200" b="1" dirty="0" err="1">
                    <a:solidFill>
                      <a:srgbClr val="002060"/>
                    </a:solidFill>
                    <a:latin typeface="Pretendard Medium" panose="020B0600000101010101" charset="-127"/>
                    <a:ea typeface="Pretendard Medium" panose="020B0600000101010101" charset="-127"/>
                    <a:cs typeface="Times New Roman" panose="02020603050405020304" pitchFamily="18" charset="0"/>
                  </a:rPr>
                  <a:t>경비업</a:t>
                </a:r>
                <a:r>
                  <a:rPr lang="ko-KR" altLang="en-US" sz="1200" b="1" dirty="0">
                    <a:solidFill>
                      <a:srgbClr val="002060"/>
                    </a:solidFill>
                    <a:latin typeface="Pretendard Medium" panose="020B0600000101010101" charset="-127"/>
                    <a:ea typeface="Pretendard Medium" panose="020B0600000101010101" charset="-127"/>
                    <a:cs typeface="Times New Roman" panose="02020603050405020304" pitchFamily="18" charset="0"/>
                  </a:rPr>
                  <a:t> 허가증</a:t>
                </a:r>
              </a:p>
            </p:txBody>
          </p:sp>
          <p:pic>
            <p:nvPicPr>
              <p:cNvPr id="69" name="Picture 15" descr="C:\Documents and Settings\Administrator\My Documents\2013년인,허가증\스캔0001.jpg">
                <a:extLst>
                  <a:ext uri="{FF2B5EF4-FFF2-40B4-BE49-F238E27FC236}">
                    <a16:creationId xmlns:a16="http://schemas.microsoft.com/office/drawing/2014/main" id="{D275E791-BAA8-5422-4A0B-1760468E9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" y="1440"/>
                <a:ext cx="1170" cy="1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" name="Picture 16" descr="C:\Documents and Settings\Administrator\My Documents\2013년인,허가증\스캔0002.jpg">
                <a:extLst>
                  <a:ext uri="{FF2B5EF4-FFF2-40B4-BE49-F238E27FC236}">
                    <a16:creationId xmlns:a16="http://schemas.microsoft.com/office/drawing/2014/main" id="{1A79D1D7-E4BC-7B3F-42CB-6347D4138D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1" y="1365"/>
                <a:ext cx="1350" cy="18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" name="Picture 20" descr="C:\Documents and Settings\Administrator\My Documents\2013년인,허가증\스캔0003.jpg">
                <a:extLst>
                  <a:ext uri="{FF2B5EF4-FFF2-40B4-BE49-F238E27FC236}">
                    <a16:creationId xmlns:a16="http://schemas.microsoft.com/office/drawing/2014/main" id="{C6F8F264-7189-2157-2F71-D11171678E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540000">
                <a:off x="3721" y="1304"/>
                <a:ext cx="1304" cy="18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8" name="그룹 1">
              <a:extLst>
                <a:ext uri="{FF2B5EF4-FFF2-40B4-BE49-F238E27FC236}">
                  <a16:creationId xmlns:a16="http://schemas.microsoft.com/office/drawing/2014/main" id="{B74B5BB0-49AF-B23A-4A25-975369E7F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7347" y="1447800"/>
              <a:ext cx="2332169" cy="2631775"/>
              <a:chOff x="969962" y="919163"/>
              <a:chExt cx="3450260" cy="4256087"/>
            </a:xfrm>
          </p:grpSpPr>
          <p:grpSp>
            <p:nvGrpSpPr>
              <p:cNvPr id="56" name="Group 6">
                <a:extLst>
                  <a:ext uri="{FF2B5EF4-FFF2-40B4-BE49-F238E27FC236}">
                    <a16:creationId xmlns:a16="http://schemas.microsoft.com/office/drawing/2014/main" id="{E4FBB762-7E41-665D-AECE-7B10180855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9962" y="919163"/>
                <a:ext cx="3114676" cy="4256087"/>
                <a:chOff x="611" y="579"/>
                <a:chExt cx="1962" cy="2681"/>
              </a:xfrm>
            </p:grpSpPr>
            <p:sp>
              <p:nvSpPr>
                <p:cNvPr id="59" name="Rectangle 7">
                  <a:extLst>
                    <a:ext uri="{FF2B5EF4-FFF2-40B4-BE49-F238E27FC236}">
                      <a16:creationId xmlns:a16="http://schemas.microsoft.com/office/drawing/2014/main" id="{29E45828-71F8-EEB6-091F-D2D4883652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1" y="579"/>
                  <a:ext cx="116" cy="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 latinLnBrk="1">
                    <a:lnSpc>
                      <a:spcPct val="110000"/>
                    </a:lnSpc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marL="742950" indent="-285750" latinLnBrk="1">
                    <a:lnSpc>
                      <a:spcPct val="110000"/>
                    </a:lnSpc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marL="1143000" indent="-228600" latinLnBrk="1">
                    <a:lnSpc>
                      <a:spcPct val="110000"/>
                    </a:lnSpc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marL="1600200" indent="-228600" latinLnBrk="1">
                    <a:lnSpc>
                      <a:spcPct val="110000"/>
                    </a:lnSpc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marL="2057400" indent="-228600" latinLnBrk="1">
                    <a:lnSpc>
                      <a:spcPct val="110000"/>
                    </a:lnSpc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30000"/>
                    </a:spcBef>
                    <a:buClrTx/>
                    <a:buFontTx/>
                    <a:buNone/>
                  </a:pPr>
                  <a:endParaRPr lang="ko-KR" altLang="en-US" sz="1200">
                    <a:ea typeface="굴림" panose="020B0600000101010101" pitchFamily="50" charset="-127"/>
                  </a:endParaRPr>
                </a:p>
              </p:txBody>
            </p:sp>
            <p:sp>
              <p:nvSpPr>
                <p:cNvPr id="60" name="AutoShape 8">
                  <a:extLst>
                    <a:ext uri="{FF2B5EF4-FFF2-40B4-BE49-F238E27FC236}">
                      <a16:creationId xmlns:a16="http://schemas.microsoft.com/office/drawing/2014/main" id="{D214E377-DB4E-AAA7-F0D4-25F442CD60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5" y="3113"/>
                  <a:ext cx="838" cy="147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F8F8F8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defTabSz="1028700" latinLnBrk="1">
                    <a:lnSpc>
                      <a:spcPct val="110000"/>
                    </a:lnSpc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marL="742950" indent="-285750" defTabSz="1028700" latinLnBrk="1">
                    <a:lnSpc>
                      <a:spcPct val="110000"/>
                    </a:lnSpc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marL="1143000" indent="-228600" defTabSz="1028700" latinLnBrk="1">
                    <a:lnSpc>
                      <a:spcPct val="110000"/>
                    </a:lnSpc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marL="1600200" indent="-228600" defTabSz="1028700" latinLnBrk="1">
                    <a:lnSpc>
                      <a:spcPct val="110000"/>
                    </a:lnSpc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marL="2057400" indent="-228600" defTabSz="1028700" latinLnBrk="1">
                    <a:lnSpc>
                      <a:spcPct val="110000"/>
                    </a:lnSpc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2514600" indent="-228600" defTabSz="10287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2971800" indent="-228600" defTabSz="10287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3429000" indent="-228600" defTabSz="10287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3886200" indent="-228600" defTabSz="10287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pPr algn="ctr" latinLnBrk="0"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ko-KR" altLang="en-US" sz="1200" b="1" dirty="0">
                      <a:solidFill>
                        <a:srgbClr val="002060"/>
                      </a:solidFill>
                      <a:latin typeface="Pretendard Medium" panose="020B0600000101010101" charset="-127"/>
                      <a:ea typeface="Pretendard Medium" panose="020B0600000101010101" charset="-127"/>
                    </a:rPr>
                    <a:t>중소기업확인서</a:t>
                  </a:r>
                </a:p>
              </p:txBody>
            </p:sp>
          </p:grpSp>
          <p:pic>
            <p:nvPicPr>
              <p:cNvPr id="58" name="Picture 23">
                <a:extLst>
                  <a:ext uri="{FF2B5EF4-FFF2-40B4-BE49-F238E27FC236}">
                    <a16:creationId xmlns:a16="http://schemas.microsoft.com/office/drawing/2014/main" id="{71E6EDA3-298D-5249-685C-0FC2BAE924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32" t="14162" r="30772" b="19620"/>
              <a:stretch>
                <a:fillRect/>
              </a:stretch>
            </p:blipFill>
            <p:spPr bwMode="auto">
              <a:xfrm>
                <a:off x="2419107" y="1806988"/>
                <a:ext cx="2001115" cy="2926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253580BE-65B6-43C0-E208-A5AF34087637}"/>
              </a:ext>
            </a:extLst>
          </p:cNvPr>
          <p:cNvGrpSpPr/>
          <p:nvPr/>
        </p:nvGrpSpPr>
        <p:grpSpPr>
          <a:xfrm>
            <a:off x="578431" y="739138"/>
            <a:ext cx="17026324" cy="1780495"/>
            <a:chOff x="630390" y="711200"/>
            <a:chExt cx="17026324" cy="1638300"/>
          </a:xfrm>
        </p:grpSpPr>
        <p:pic>
          <p:nvPicPr>
            <p:cNvPr id="81" name="Picture 18">
              <a:extLst>
                <a:ext uri="{FF2B5EF4-FFF2-40B4-BE49-F238E27FC236}">
                  <a16:creationId xmlns:a16="http://schemas.microsoft.com/office/drawing/2014/main" id="{0A7A3712-5490-BA72-FBD9-B82583DD6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56700" y="711200"/>
              <a:ext cx="8500014" cy="1638300"/>
            </a:xfrm>
            <a:prstGeom prst="rect">
              <a:avLst/>
            </a:prstGeom>
          </p:spPr>
        </p:pic>
        <p:pic>
          <p:nvPicPr>
            <p:cNvPr id="82" name="Picture 19">
              <a:extLst>
                <a:ext uri="{FF2B5EF4-FFF2-40B4-BE49-F238E27FC236}">
                  <a16:creationId xmlns:a16="http://schemas.microsoft.com/office/drawing/2014/main" id="{71C37AA9-24BC-C949-146B-07986B51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390" y="711200"/>
              <a:ext cx="8525415" cy="1638300"/>
            </a:xfrm>
            <a:prstGeom prst="rect">
              <a:avLst/>
            </a:prstGeom>
          </p:spPr>
        </p:pic>
        <p:sp>
          <p:nvSpPr>
            <p:cNvPr id="83" name="TextBox 24">
              <a:extLst>
                <a:ext uri="{FF2B5EF4-FFF2-40B4-BE49-F238E27FC236}">
                  <a16:creationId xmlns:a16="http://schemas.microsoft.com/office/drawing/2014/main" id="{82204C88-73D5-4B17-C998-86A136F49043}"/>
                </a:ext>
              </a:extLst>
            </p:cNvPr>
            <p:cNvSpPr txBox="1"/>
            <p:nvPr/>
          </p:nvSpPr>
          <p:spPr>
            <a:xfrm>
              <a:off x="2078564" y="1357813"/>
              <a:ext cx="5308226" cy="6012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73039"/>
                </a:lnSpc>
              </a:pPr>
              <a:r>
                <a:rPr lang="ko-KR" altLang="en-US" sz="5000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업</a:t>
              </a:r>
              <a:r>
                <a:rPr lang="en-US" altLang="ko-KR" sz="5000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/</a:t>
              </a:r>
              <a:r>
                <a:rPr lang="ko-KR" altLang="en-US" sz="5000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면허 보유 실적</a:t>
              </a:r>
              <a:endParaRPr lang="en-US" sz="5000" b="0" i="0" u="none" strike="noStrike" dirty="0">
                <a:solidFill>
                  <a:srgbClr val="005F9C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01A18F26-203C-9AEF-EC66-3AAD1B519235}"/>
                </a:ext>
              </a:extLst>
            </p:cNvPr>
            <p:cNvGrpSpPr/>
            <p:nvPr/>
          </p:nvGrpSpPr>
          <p:grpSpPr>
            <a:xfrm>
              <a:off x="994109" y="1104900"/>
              <a:ext cx="977566" cy="889000"/>
              <a:chOff x="11277600" y="3194050"/>
              <a:chExt cx="647700" cy="647700"/>
            </a:xfrm>
          </p:grpSpPr>
          <p:pic>
            <p:nvPicPr>
              <p:cNvPr id="85" name="Picture 9">
                <a:extLst>
                  <a:ext uri="{FF2B5EF4-FFF2-40B4-BE49-F238E27FC236}">
                    <a16:creationId xmlns:a16="http://schemas.microsoft.com/office/drawing/2014/main" id="{B6936A64-704C-057B-897C-448A6C398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86" name="그룹 85">
                <a:extLst>
                  <a:ext uri="{FF2B5EF4-FFF2-40B4-BE49-F238E27FC236}">
                    <a16:creationId xmlns:a16="http://schemas.microsoft.com/office/drawing/2014/main" id="{1733D869-941F-94FA-3FAF-5539EA5A4B11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87" name="Picture 10">
                  <a:extLst>
                    <a:ext uri="{FF2B5EF4-FFF2-40B4-BE49-F238E27FC236}">
                      <a16:creationId xmlns:a16="http://schemas.microsoft.com/office/drawing/2014/main" id="{0E0FD98B-31B5-4DD8-266C-FC8B0DD5E3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88" name="TextBox 11">
                  <a:extLst>
                    <a:ext uri="{FF2B5EF4-FFF2-40B4-BE49-F238E27FC236}">
                      <a16:creationId xmlns:a16="http://schemas.microsoft.com/office/drawing/2014/main" id="{8243BE58-D1AA-CB77-B26F-57C9B2FC2407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700" spc="-200" dirty="0">
                      <a:solidFill>
                        <a:srgbClr val="FFFFFF"/>
                      </a:solidFill>
                      <a:latin typeface="Pretendard Bold"/>
                    </a:rPr>
                    <a:t>4</a:t>
                  </a:r>
                  <a:endParaRPr lang="en-US" sz="2700" b="0" i="0" u="none" strike="noStrike" spc="-200" dirty="0">
                    <a:solidFill>
                      <a:srgbClr val="FFFFFF"/>
                    </a:solidFill>
                    <a:latin typeface="Pretendard Bold"/>
                  </a:endParaRPr>
                </a:p>
              </p:txBody>
            </p:sp>
          </p:grpSp>
        </p:grp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44C60213-5399-DCD3-7437-DC22D900DAEB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D4F921C-CB58-FF9F-D67C-5C43E8B1D5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5251" y="478119"/>
            <a:ext cx="292100" cy="29210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A6318986-8147-F23F-4E8C-1AD35E4A6423}"/>
              </a:ext>
            </a:extLst>
          </p:cNvPr>
          <p:cNvGrpSpPr/>
          <p:nvPr/>
        </p:nvGrpSpPr>
        <p:grpSpPr>
          <a:xfrm>
            <a:off x="13878580" y="4128524"/>
            <a:ext cx="2710406" cy="4391336"/>
            <a:chOff x="12626137" y="3785753"/>
            <a:chExt cx="1864563" cy="2897517"/>
          </a:xfrm>
        </p:grpSpPr>
        <p:sp>
          <p:nvSpPr>
            <p:cNvPr id="3" name="AutoShape 8">
              <a:extLst>
                <a:ext uri="{FF2B5EF4-FFF2-40B4-BE49-F238E27FC236}">
                  <a16:creationId xmlns:a16="http://schemas.microsoft.com/office/drawing/2014/main" id="{962BF4F5-C289-6071-780F-F93293D9B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1196" y="6468522"/>
              <a:ext cx="1319023" cy="214748"/>
            </a:xfrm>
            <a:prstGeom prst="roundRect">
              <a:avLst>
                <a:gd name="adj" fmla="val 12500"/>
              </a:avLst>
            </a:prstGeom>
            <a:solidFill>
              <a:srgbClr val="F8F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1028700" latinLnBrk="1">
                <a:lnSpc>
                  <a:spcPct val="11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1028700" latinLnBrk="1">
                <a:lnSpc>
                  <a:spcPct val="110000"/>
                </a:lnSpc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1028700" latinLnBrk="1">
                <a:lnSpc>
                  <a:spcPct val="11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1028700" latinLnBrk="1">
                <a:lnSpc>
                  <a:spcPct val="110000"/>
                </a:lnSpc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1028700" latinLnBrk="1">
                <a:lnSpc>
                  <a:spcPct val="110000"/>
                </a:lnSpc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1028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1028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1028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1028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latinLnBrk="0">
                <a:lnSpc>
                  <a:spcPct val="100000"/>
                </a:lnSpc>
                <a:buClrTx/>
                <a:buFontTx/>
                <a:buNone/>
              </a:pPr>
              <a:r>
                <a:rPr lang="ko-KR" altLang="en-US" sz="1200" b="1" dirty="0">
                  <a:solidFill>
                    <a:srgbClr val="002060"/>
                  </a:solidFill>
                  <a:latin typeface="Pretendard Medium" panose="020B0600000101010101" charset="-127"/>
                  <a:ea typeface="Pretendard Medium" panose="020B0600000101010101" charset="-127"/>
                </a:rPr>
                <a:t>직접생산증명서　청소</a:t>
              </a:r>
            </a:p>
          </p:txBody>
        </p:sp>
        <p:pic>
          <p:nvPicPr>
            <p:cNvPr id="6" name="Picture 22" descr="C:\Documents and Settings\Administrator\My Documents\2013년인,허가증\스캔0006.jpg">
              <a:extLst>
                <a:ext uri="{FF2B5EF4-FFF2-40B4-BE49-F238E27FC236}">
                  <a16:creationId xmlns:a16="http://schemas.microsoft.com/office/drawing/2014/main" id="{66145BEF-C33C-C579-FFB1-04FAA0966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6137" y="3785753"/>
              <a:ext cx="1864563" cy="2482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3542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30621" y="10908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477" y="3245265"/>
            <a:ext cx="11472287" cy="4571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42" name="TextBox 42"/>
          <p:cNvSpPr txBox="1"/>
          <p:nvPr/>
        </p:nvSpPr>
        <p:spPr>
          <a:xfrm>
            <a:off x="7493000" y="2352091"/>
            <a:ext cx="33020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400" b="0" i="0" u="none" strike="noStrike" spc="-300" dirty="0">
                <a:solidFill>
                  <a:srgbClr val="134471"/>
                </a:solidFill>
                <a:ea typeface="Pretendard ExtraBold"/>
              </a:rPr>
              <a:t>주요</a:t>
            </a:r>
            <a:r>
              <a:rPr lang="en-US" sz="3400" b="0" i="0" u="none" strike="noStrike" spc="-300" dirty="0">
                <a:solidFill>
                  <a:srgbClr val="134471"/>
                </a:solidFill>
                <a:latin typeface="Pretendard ExtraBold"/>
              </a:rPr>
              <a:t> </a:t>
            </a:r>
            <a:r>
              <a:rPr lang="ko-KR" sz="3400" b="0" i="0" u="none" strike="noStrike" spc="-300" dirty="0">
                <a:solidFill>
                  <a:srgbClr val="134471"/>
                </a:solidFill>
                <a:ea typeface="Pretendard ExtraBold"/>
              </a:rPr>
              <a:t>인증</a:t>
            </a:r>
            <a:r>
              <a:rPr lang="en-US" sz="3400" b="0" i="0" u="none" strike="noStrike" spc="-300" dirty="0">
                <a:solidFill>
                  <a:srgbClr val="134471"/>
                </a:solidFill>
                <a:latin typeface="Pretendard ExtraBold"/>
              </a:rPr>
              <a:t> </a:t>
            </a:r>
            <a:r>
              <a:rPr lang="ko-KR" sz="3400" b="0" i="0" u="none" strike="noStrike" spc="-300" dirty="0">
                <a:solidFill>
                  <a:srgbClr val="134471"/>
                </a:solidFill>
                <a:ea typeface="Pretendard ExtraBold"/>
              </a:rPr>
              <a:t>사항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36600" y="228600"/>
            <a:ext cx="66548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4700" b="0" i="0" u="none" strike="noStrike" spc="-400" dirty="0">
                <a:solidFill>
                  <a:srgbClr val="FFFFFF"/>
                </a:solidFill>
                <a:ea typeface="Pretendard Bold"/>
              </a:rPr>
              <a:t>인증</a:t>
            </a:r>
            <a:r>
              <a:rPr lang="en-US" sz="4700" b="0" i="0" u="none" strike="noStrike" spc="-400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4700" b="0" i="0" u="none" strike="noStrike" spc="-400" dirty="0">
                <a:solidFill>
                  <a:srgbClr val="FFFFFF"/>
                </a:solidFill>
                <a:ea typeface="Pretendard Bold"/>
              </a:rPr>
              <a:t>사항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277100" y="495300"/>
            <a:ext cx="7213600" cy="381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이곳에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여러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제안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내용을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요약할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수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있는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간단한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문장을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입력하세요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040100" y="254000"/>
            <a:ext cx="18542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4700" b="0" i="0" u="none" strike="noStrike" spc="-400">
                <a:solidFill>
                  <a:srgbClr val="FFFFFF"/>
                </a:solidFill>
                <a:latin typeface="Pretendard Light"/>
              </a:rPr>
              <a:t>04</a:t>
            </a:r>
          </a:p>
        </p:txBody>
      </p:sp>
      <p:sp>
        <p:nvSpPr>
          <p:cNvPr id="64" name="Rectangle 7">
            <a:extLst>
              <a:ext uri="{FF2B5EF4-FFF2-40B4-BE49-F238E27FC236}">
                <a16:creationId xmlns:a16="http://schemas.microsoft.com/office/drawing/2014/main" id="{88CDFAB8-E232-C865-3E2C-A5CB4B0FB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187" y="4206421"/>
            <a:ext cx="178905" cy="22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latinLnBrk="1">
              <a:lnSpc>
                <a:spcPct val="110000"/>
              </a:lnSpc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latinLnBrk="1">
              <a:lnSpc>
                <a:spcPct val="110000"/>
              </a:lnSpc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latinLnBrk="1">
              <a:lnSpc>
                <a:spcPct val="11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ClrTx/>
              <a:buFontTx/>
              <a:buNone/>
            </a:pPr>
            <a:endParaRPr lang="ko-KR" altLang="en-US" sz="1200">
              <a:ea typeface="굴림" panose="020B0600000101010101" pitchFamily="50" charset="-127"/>
            </a:endParaRPr>
          </a:p>
        </p:txBody>
      </p:sp>
      <p:sp>
        <p:nvSpPr>
          <p:cNvPr id="59" name="Rectangle 7">
            <a:extLst>
              <a:ext uri="{FF2B5EF4-FFF2-40B4-BE49-F238E27FC236}">
                <a16:creationId xmlns:a16="http://schemas.microsoft.com/office/drawing/2014/main" id="{BBE5B4F2-619C-C417-6420-2E703A4B6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9226" y="3093030"/>
            <a:ext cx="164774" cy="27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latinLnBrk="1">
              <a:lnSpc>
                <a:spcPct val="110000"/>
              </a:lnSpc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latinLnBrk="1">
              <a:lnSpc>
                <a:spcPct val="110000"/>
              </a:lnSpc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latinLnBrk="1">
              <a:lnSpc>
                <a:spcPct val="11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ClrTx/>
              <a:buFontTx/>
              <a:buNone/>
            </a:pPr>
            <a:endParaRPr lang="ko-KR" altLang="en-US" sz="1200">
              <a:ea typeface="굴림" panose="020B0600000101010101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18D8C4AA-58CA-9D4F-87BC-F9105731C258}"/>
              </a:ext>
            </a:extLst>
          </p:cNvPr>
          <p:cNvGrpSpPr/>
          <p:nvPr/>
        </p:nvGrpSpPr>
        <p:grpSpPr>
          <a:xfrm>
            <a:off x="2743200" y="4091629"/>
            <a:ext cx="12573000" cy="4402831"/>
            <a:chOff x="4324118" y="6996017"/>
            <a:chExt cx="9546110" cy="3222941"/>
          </a:xfrm>
        </p:grpSpPr>
        <p:sp>
          <p:nvSpPr>
            <p:cNvPr id="61" name="AutoShape 9">
              <a:extLst>
                <a:ext uri="{FF2B5EF4-FFF2-40B4-BE49-F238E27FC236}">
                  <a16:creationId xmlns:a16="http://schemas.microsoft.com/office/drawing/2014/main" id="{34217E37-24EE-98C0-7693-83662B471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5859" y="9924436"/>
              <a:ext cx="1190350" cy="272803"/>
            </a:xfrm>
            <a:prstGeom prst="roundRect">
              <a:avLst>
                <a:gd name="adj" fmla="val 12500"/>
              </a:avLst>
            </a:prstGeom>
            <a:solidFill>
              <a:srgbClr val="F8F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1028700" latinLnBrk="1">
                <a:lnSpc>
                  <a:spcPct val="11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1028700" latinLnBrk="1">
                <a:lnSpc>
                  <a:spcPct val="110000"/>
                </a:lnSpc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1028700" latinLnBrk="1">
                <a:lnSpc>
                  <a:spcPct val="11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1028700" latinLnBrk="1">
                <a:lnSpc>
                  <a:spcPct val="110000"/>
                </a:lnSpc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1028700" latinLnBrk="1">
                <a:lnSpc>
                  <a:spcPct val="110000"/>
                </a:lnSpc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1028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1028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1028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1028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latinLnBrk="0">
                <a:lnSpc>
                  <a:spcPct val="100000"/>
                </a:lnSpc>
                <a:buClrTx/>
                <a:buFontTx/>
                <a:buNone/>
              </a:pPr>
              <a:r>
                <a:rPr lang="ko-KR" altLang="en-US" sz="1200" b="1" dirty="0">
                  <a:solidFill>
                    <a:srgbClr val="002060"/>
                  </a:solidFill>
                  <a:latin typeface="Pretendard Medium" panose="020B0600000101010101" charset="-127"/>
                  <a:ea typeface="Pretendard Medium" panose="020B0600000101010101" charset="-127"/>
                </a:rPr>
                <a:t>직접생산증명서　경비</a:t>
              </a:r>
            </a:p>
          </p:txBody>
        </p:sp>
        <p:pic>
          <p:nvPicPr>
            <p:cNvPr id="57" name="Picture 21" descr="C:\Documents and Settings\Administrator\My Documents\2013년인,허가증\스캔0004.jpg">
              <a:extLst>
                <a:ext uri="{FF2B5EF4-FFF2-40B4-BE49-F238E27FC236}">
                  <a16:creationId xmlns:a16="http://schemas.microsoft.com/office/drawing/2014/main" id="{2D5035BD-BBA7-BA66-95A6-6B12A817E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118" y="7115665"/>
              <a:ext cx="1917629" cy="2746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1542" descr="C:\Documents and Settings\Administrator\My Documents\2013년인,허가증\스캔0009.jpg">
              <a:extLst>
                <a:ext uri="{FF2B5EF4-FFF2-40B4-BE49-F238E27FC236}">
                  <a16:creationId xmlns:a16="http://schemas.microsoft.com/office/drawing/2014/main" id="{79DBB35E-AAA9-2AE5-2750-4DA0BDE51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64" y="6998108"/>
              <a:ext cx="2055907" cy="2798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AutoShape 1543">
              <a:extLst>
                <a:ext uri="{FF2B5EF4-FFF2-40B4-BE49-F238E27FC236}">
                  <a16:creationId xmlns:a16="http://schemas.microsoft.com/office/drawing/2014/main" id="{6C9E750B-2C1C-BE42-A1DB-2418DC13F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3313" y="9924437"/>
              <a:ext cx="1594825" cy="262158"/>
            </a:xfrm>
            <a:prstGeom prst="roundRect">
              <a:avLst>
                <a:gd name="adj" fmla="val 12500"/>
              </a:avLst>
            </a:prstGeom>
            <a:solidFill>
              <a:srgbClr val="F8F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93700" latinLnBrk="1">
                <a:lnSpc>
                  <a:spcPct val="11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393700" latinLnBrk="1">
                <a:lnSpc>
                  <a:spcPct val="110000"/>
                </a:lnSpc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393700" latinLnBrk="1">
                <a:lnSpc>
                  <a:spcPct val="11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393700" latinLnBrk="1">
                <a:lnSpc>
                  <a:spcPct val="110000"/>
                </a:lnSpc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393700" latinLnBrk="1">
                <a:lnSpc>
                  <a:spcPct val="110000"/>
                </a:lnSpc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393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393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393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393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latinLnBrk="0">
                <a:lnSpc>
                  <a:spcPct val="100000"/>
                </a:lnSpc>
                <a:buClrTx/>
                <a:buFontTx/>
                <a:buNone/>
              </a:pPr>
              <a:r>
                <a:rPr lang="ko-KR" altLang="en-US" sz="1200" b="1" dirty="0">
                  <a:solidFill>
                    <a:srgbClr val="002060"/>
                  </a:solidFill>
                  <a:latin typeface="Pretendard Medium" panose="020B0600000101010101" charset="-127"/>
                  <a:ea typeface="Pretendard Medium" panose="020B0600000101010101" charset="-127"/>
                  <a:cs typeface="함초롬돋움" panose="020B0604000101010101" pitchFamily="50" charset="-127"/>
                </a:rPr>
                <a:t>장애인기업확인서</a:t>
              </a:r>
              <a:endParaRPr lang="ko-KR" altLang="en-US" sz="1200" b="1" dirty="0">
                <a:solidFill>
                  <a:srgbClr val="002060"/>
                </a:solidFill>
                <a:latin typeface="Pretendard Medium" panose="020B0600000101010101" charset="-127"/>
                <a:ea typeface="Pretendard Medium" panose="020B0600000101010101" charset="-127"/>
              </a:endParaRPr>
            </a:p>
          </p:txBody>
        </p:sp>
        <p:sp>
          <p:nvSpPr>
            <p:cNvPr id="52" name="AutoShape 1544">
              <a:extLst>
                <a:ext uri="{FF2B5EF4-FFF2-40B4-BE49-F238E27FC236}">
                  <a16:creationId xmlns:a16="http://schemas.microsoft.com/office/drawing/2014/main" id="{2E498BAF-C040-6581-C929-7BE365AAE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3182" y="9955360"/>
              <a:ext cx="1864969" cy="263598"/>
            </a:xfrm>
            <a:prstGeom prst="roundRect">
              <a:avLst>
                <a:gd name="adj" fmla="val 12500"/>
              </a:avLst>
            </a:prstGeom>
            <a:solidFill>
              <a:srgbClr val="F8F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93700" latinLnBrk="1">
                <a:lnSpc>
                  <a:spcPct val="11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393700" latinLnBrk="1">
                <a:lnSpc>
                  <a:spcPct val="110000"/>
                </a:lnSpc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393700" latinLnBrk="1">
                <a:lnSpc>
                  <a:spcPct val="11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393700" latinLnBrk="1">
                <a:lnSpc>
                  <a:spcPct val="110000"/>
                </a:lnSpc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393700" latinLnBrk="1">
                <a:lnSpc>
                  <a:spcPct val="110000"/>
                </a:lnSpc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393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393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393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393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latinLnBrk="0">
                <a:lnSpc>
                  <a:spcPct val="100000"/>
                </a:lnSpc>
                <a:buClrTx/>
                <a:buFontTx/>
                <a:buNone/>
              </a:pPr>
              <a:r>
                <a:rPr lang="ko-KR" altLang="en-US" sz="1200" b="1" dirty="0">
                  <a:solidFill>
                    <a:srgbClr val="002060"/>
                  </a:solidFill>
                  <a:latin typeface="Pretendard Medium" panose="020B0600000101010101" charset="-127"/>
                  <a:ea typeface="Pretendard Medium" panose="020B0600000101010101" charset="-127"/>
                </a:rPr>
                <a:t>기업신용 평가등급확인서</a:t>
              </a:r>
            </a:p>
          </p:txBody>
        </p:sp>
        <p:pic>
          <p:nvPicPr>
            <p:cNvPr id="53" name="Picture 1546">
              <a:extLst>
                <a:ext uri="{FF2B5EF4-FFF2-40B4-BE49-F238E27FC236}">
                  <a16:creationId xmlns:a16="http://schemas.microsoft.com/office/drawing/2014/main" id="{8D85688C-EE6A-CD70-FFF2-3D1EA2297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5136" y="7018274"/>
              <a:ext cx="1965092" cy="2778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1547">
              <a:extLst>
                <a:ext uri="{FF2B5EF4-FFF2-40B4-BE49-F238E27FC236}">
                  <a16:creationId xmlns:a16="http://schemas.microsoft.com/office/drawing/2014/main" id="{A9E1FAA2-97DF-927F-DD38-C02FF6561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0353" y="6996017"/>
              <a:ext cx="2055907" cy="2847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AutoShape 1543">
              <a:extLst>
                <a:ext uri="{FF2B5EF4-FFF2-40B4-BE49-F238E27FC236}">
                  <a16:creationId xmlns:a16="http://schemas.microsoft.com/office/drawing/2014/main" id="{1EB7AE1B-9457-621D-0DC3-E0FDAB085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14063" y="9924436"/>
              <a:ext cx="1594825" cy="262159"/>
            </a:xfrm>
            <a:prstGeom prst="roundRect">
              <a:avLst>
                <a:gd name="adj" fmla="val 12500"/>
              </a:avLst>
            </a:prstGeom>
            <a:solidFill>
              <a:srgbClr val="F8F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93700" latinLnBrk="1">
                <a:lnSpc>
                  <a:spcPct val="11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393700" latinLnBrk="1">
                <a:lnSpc>
                  <a:spcPct val="110000"/>
                </a:lnSpc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393700" latinLnBrk="1">
                <a:lnSpc>
                  <a:spcPct val="11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393700" latinLnBrk="1">
                <a:lnSpc>
                  <a:spcPct val="110000"/>
                </a:lnSpc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393700" latinLnBrk="1">
                <a:lnSpc>
                  <a:spcPct val="110000"/>
                </a:lnSpc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393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393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393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3937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latinLnBrk="0">
                <a:lnSpc>
                  <a:spcPct val="100000"/>
                </a:lnSpc>
                <a:buClrTx/>
                <a:buFontTx/>
                <a:buNone/>
              </a:pPr>
              <a:r>
                <a:rPr lang="ko-KR" altLang="en-US" sz="1200" b="1" dirty="0" err="1">
                  <a:solidFill>
                    <a:srgbClr val="002060"/>
                  </a:solidFill>
                  <a:latin typeface="Pretendard Medium" panose="020B0600000101010101" charset="-127"/>
                  <a:ea typeface="Pretendard Medium" panose="020B0600000101010101" charset="-127"/>
                </a:rPr>
                <a:t>소독업</a:t>
              </a:r>
              <a:r>
                <a:rPr lang="ko-KR" altLang="en-US" sz="1200" b="1" dirty="0">
                  <a:solidFill>
                    <a:srgbClr val="002060"/>
                  </a:solidFill>
                  <a:latin typeface="Pretendard Medium" panose="020B0600000101010101" charset="-127"/>
                  <a:ea typeface="Pretendard Medium" panose="020B0600000101010101" charset="-127"/>
                </a:rPr>
                <a:t> </a:t>
              </a:r>
              <a:r>
                <a:rPr lang="ko-KR" altLang="en-US" sz="1200" b="1" dirty="0" err="1">
                  <a:solidFill>
                    <a:srgbClr val="002060"/>
                  </a:solidFill>
                  <a:latin typeface="Pretendard Medium" panose="020B0600000101010101" charset="-127"/>
                  <a:ea typeface="Pretendard Medium" panose="020B0600000101010101" charset="-127"/>
                </a:rPr>
                <a:t>신고증</a:t>
              </a:r>
              <a:endParaRPr lang="ko-KR" altLang="en-US" sz="1200" b="1" dirty="0">
                <a:solidFill>
                  <a:srgbClr val="002060"/>
                </a:solidFill>
                <a:latin typeface="Pretendard Medium" panose="020B0600000101010101" charset="-127"/>
                <a:ea typeface="Pretendard Medium" panose="020B0600000101010101" charset="-127"/>
              </a:endParaRPr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71C84C7E-913C-8441-0CAC-15297BDFBAB0}"/>
              </a:ext>
            </a:extLst>
          </p:cNvPr>
          <p:cNvGrpSpPr/>
          <p:nvPr/>
        </p:nvGrpSpPr>
        <p:grpSpPr>
          <a:xfrm>
            <a:off x="578431" y="739138"/>
            <a:ext cx="17026324" cy="1780495"/>
            <a:chOff x="630390" y="711200"/>
            <a:chExt cx="17026324" cy="1638300"/>
          </a:xfrm>
        </p:grpSpPr>
        <p:pic>
          <p:nvPicPr>
            <p:cNvPr id="81" name="Picture 18">
              <a:extLst>
                <a:ext uri="{FF2B5EF4-FFF2-40B4-BE49-F238E27FC236}">
                  <a16:creationId xmlns:a16="http://schemas.microsoft.com/office/drawing/2014/main" id="{FB4D9016-AD7B-09D8-5AF7-EC11F548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56700" y="711200"/>
              <a:ext cx="8500014" cy="1638300"/>
            </a:xfrm>
            <a:prstGeom prst="rect">
              <a:avLst/>
            </a:prstGeom>
          </p:spPr>
        </p:pic>
        <p:pic>
          <p:nvPicPr>
            <p:cNvPr id="82" name="Picture 19">
              <a:extLst>
                <a:ext uri="{FF2B5EF4-FFF2-40B4-BE49-F238E27FC236}">
                  <a16:creationId xmlns:a16="http://schemas.microsoft.com/office/drawing/2014/main" id="{2D61090D-F293-CB19-1FFD-6B1DEEEC5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390" y="711200"/>
              <a:ext cx="8525415" cy="1638300"/>
            </a:xfrm>
            <a:prstGeom prst="rect">
              <a:avLst/>
            </a:prstGeom>
          </p:spPr>
        </p:pic>
        <p:sp>
          <p:nvSpPr>
            <p:cNvPr id="83" name="TextBox 24">
              <a:extLst>
                <a:ext uri="{FF2B5EF4-FFF2-40B4-BE49-F238E27FC236}">
                  <a16:creationId xmlns:a16="http://schemas.microsoft.com/office/drawing/2014/main" id="{F8E3F9F5-CFB8-E743-A98A-83E7A465FED8}"/>
                </a:ext>
              </a:extLst>
            </p:cNvPr>
            <p:cNvSpPr txBox="1"/>
            <p:nvPr/>
          </p:nvSpPr>
          <p:spPr>
            <a:xfrm>
              <a:off x="2078564" y="1357813"/>
              <a:ext cx="5308226" cy="6012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73039"/>
                </a:lnSpc>
              </a:pPr>
              <a:r>
                <a:rPr lang="ko-KR" altLang="en-US" sz="5000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업</a:t>
              </a:r>
              <a:r>
                <a:rPr lang="en-US" altLang="ko-KR" sz="5000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/</a:t>
              </a:r>
              <a:r>
                <a:rPr lang="ko-KR" altLang="en-US" sz="5000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면허 보유 실적</a:t>
              </a:r>
              <a:endParaRPr lang="en-US" sz="5000" b="0" i="0" u="none" strike="noStrike" dirty="0">
                <a:solidFill>
                  <a:srgbClr val="005F9C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9BD2251A-8B1B-3675-8421-48A04DDC851B}"/>
                </a:ext>
              </a:extLst>
            </p:cNvPr>
            <p:cNvGrpSpPr/>
            <p:nvPr/>
          </p:nvGrpSpPr>
          <p:grpSpPr>
            <a:xfrm>
              <a:off x="994109" y="1104900"/>
              <a:ext cx="977566" cy="889000"/>
              <a:chOff x="11277600" y="3194050"/>
              <a:chExt cx="647700" cy="647700"/>
            </a:xfrm>
          </p:grpSpPr>
          <p:pic>
            <p:nvPicPr>
              <p:cNvPr id="85" name="Picture 9">
                <a:extLst>
                  <a:ext uri="{FF2B5EF4-FFF2-40B4-BE49-F238E27FC236}">
                    <a16:creationId xmlns:a16="http://schemas.microsoft.com/office/drawing/2014/main" id="{76423D29-5B95-3D78-2AE8-BDC3D8436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86" name="그룹 85">
                <a:extLst>
                  <a:ext uri="{FF2B5EF4-FFF2-40B4-BE49-F238E27FC236}">
                    <a16:creationId xmlns:a16="http://schemas.microsoft.com/office/drawing/2014/main" id="{7494B06B-827A-2D28-A64F-B3647F6B5869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87" name="Picture 10">
                  <a:extLst>
                    <a:ext uri="{FF2B5EF4-FFF2-40B4-BE49-F238E27FC236}">
                      <a16:creationId xmlns:a16="http://schemas.microsoft.com/office/drawing/2014/main" id="{85E9B8A7-96ED-43A2-4D07-D8CECB4CFA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88" name="TextBox 11">
                  <a:extLst>
                    <a:ext uri="{FF2B5EF4-FFF2-40B4-BE49-F238E27FC236}">
                      <a16:creationId xmlns:a16="http://schemas.microsoft.com/office/drawing/2014/main" id="{39CFA882-F173-6FB0-C7D5-5F3674CB40A0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700" spc="-200" dirty="0">
                      <a:solidFill>
                        <a:srgbClr val="FFFFFF"/>
                      </a:solidFill>
                      <a:latin typeface="Pretendard Bold"/>
                    </a:rPr>
                    <a:t>4</a:t>
                  </a:r>
                  <a:endParaRPr lang="en-US" sz="2700" b="0" i="0" u="none" strike="noStrike" spc="-200" dirty="0">
                    <a:solidFill>
                      <a:srgbClr val="FFFFFF"/>
                    </a:solidFill>
                    <a:latin typeface="Pretendard Bold"/>
                  </a:endParaRPr>
                </a:p>
              </p:txBody>
            </p:sp>
          </p:grpSp>
        </p:grp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68AB9E42-D0DC-E85D-16B1-223860418CB5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2C31C02-B5B3-9564-594B-2503A5ECEC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5251" y="478119"/>
            <a:ext cx="292100" cy="2921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4100"/>
            <a:ext cx="18237198" cy="41529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046200" y="330200"/>
            <a:ext cx="3860800" cy="25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16199"/>
              </a:lnSpc>
            </a:pPr>
            <a:r>
              <a:rPr lang="en-US" sz="1400" b="0" i="0" u="none" strike="noStrike" spc="100">
                <a:solidFill>
                  <a:srgbClr val="2630A0">
                    <a:alpha val="45098"/>
                  </a:srgbClr>
                </a:solidFill>
                <a:latin typeface="Pretendard ExtraLight"/>
              </a:rPr>
              <a:t>COMPANY INTRODUCTION ver.20XX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92000"/>
          </a:blip>
          <a:stretch>
            <a:fillRect/>
          </a:stretch>
        </p:blipFill>
        <p:spPr>
          <a:xfrm>
            <a:off x="640630" y="4188384"/>
            <a:ext cx="17050587" cy="49238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5400000">
            <a:off x="9017000" y="6629400"/>
            <a:ext cx="3441700" cy="25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5400000">
            <a:off x="5803900" y="6629400"/>
            <a:ext cx="3441700" cy="25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5400000">
            <a:off x="2663319" y="6636165"/>
            <a:ext cx="3441700" cy="25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5400000">
            <a:off x="12242800" y="6629400"/>
            <a:ext cx="3441700" cy="25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08" y="5956300"/>
            <a:ext cx="1016000" cy="11430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085958" y="4838700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200" b="1" i="0" u="none" strike="noStrike" dirty="0">
                <a:solidFill>
                  <a:srgbClr val="2630A0"/>
                </a:solidFill>
                <a:latin typeface="Pretendard Bold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6600" y="5254739"/>
            <a:ext cx="3575050" cy="50142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2500" dirty="0">
                <a:solidFill>
                  <a:srgbClr val="191919"/>
                </a:solidFill>
                <a:latin typeface="Pretendard Medium" panose="020B0600000101010101" charset="-127"/>
                <a:ea typeface="Pretendard Medium" panose="020B0600000101010101" charset="-127"/>
              </a:rPr>
              <a:t>多 분야 기술 인력</a:t>
            </a:r>
            <a:r>
              <a:rPr lang="en-US" altLang="ko-KR" sz="2500" dirty="0">
                <a:solidFill>
                  <a:srgbClr val="191919"/>
                </a:solidFill>
                <a:latin typeface="Pretendard Medium" panose="020B0600000101010101" charset="-127"/>
                <a:ea typeface="Pretendard Medium" panose="020B0600000101010101" charset="-127"/>
              </a:rPr>
              <a:t>, </a:t>
            </a:r>
            <a:r>
              <a:rPr lang="ko-KR" altLang="en-US" sz="2500" dirty="0">
                <a:solidFill>
                  <a:srgbClr val="191919"/>
                </a:solidFill>
                <a:latin typeface="Pretendard Medium" panose="020B0600000101010101" charset="-127"/>
                <a:ea typeface="Pretendard Medium" panose="020B0600000101010101" charset="-127"/>
              </a:rPr>
              <a:t>장비 보유</a:t>
            </a:r>
            <a:endParaRPr lang="ko-KR" sz="2500" b="0" i="0" u="none" strike="noStrike" dirty="0">
              <a:solidFill>
                <a:srgbClr val="191919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81083" y="7366000"/>
            <a:ext cx="2559050" cy="1054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여러 분야의 기술 인력과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ctr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다양한 장비를 보유함으로써</a:t>
            </a:r>
            <a:r>
              <a:rPr 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. </a:t>
            </a:r>
            <a:endParaRPr lang="en-US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ctr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회사의 경쟁력 </a:t>
            </a: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강화</a:t>
            </a:r>
            <a:endParaRPr lang="en-US" sz="1800" b="0" i="0" u="none" strike="noStrike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900" y="6007100"/>
            <a:ext cx="1066800" cy="10541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5527993" y="4838700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200" b="1" i="0" u="none" strike="noStrike" dirty="0">
                <a:solidFill>
                  <a:srgbClr val="2630A0"/>
                </a:solidFill>
                <a:latin typeface="Pretendard Bold"/>
              </a:rPr>
              <a:t>02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741609" y="5283200"/>
            <a:ext cx="24257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500" b="0" i="0" u="none" strike="noStrike" dirty="0">
                <a:solidFill>
                  <a:srgbClr val="191919"/>
                </a:solidFill>
                <a:ea typeface="Pretendard Medium"/>
              </a:rPr>
              <a:t>고객</a:t>
            </a:r>
            <a:r>
              <a:rPr lang="en-US" sz="2500" b="0" i="0" u="none" strike="noStrike" dirty="0">
                <a:solidFill>
                  <a:srgbClr val="191919"/>
                </a:solidFill>
                <a:latin typeface="Pretendard Medium"/>
              </a:rPr>
              <a:t> </a:t>
            </a:r>
            <a:r>
              <a:rPr lang="ko-KR" sz="2500" b="0" i="0" u="none" strike="noStrike" dirty="0">
                <a:solidFill>
                  <a:srgbClr val="191919"/>
                </a:solidFill>
                <a:ea typeface="Pretendard Medium"/>
              </a:rPr>
              <a:t>중심</a:t>
            </a:r>
            <a:r>
              <a:rPr lang="en-US" sz="2500" b="0" i="0" u="none" strike="noStrike" dirty="0">
                <a:solidFill>
                  <a:srgbClr val="191919"/>
                </a:solidFill>
                <a:latin typeface="Pretendard Medium"/>
              </a:rPr>
              <a:t> </a:t>
            </a:r>
            <a:r>
              <a:rPr lang="ko-KR" sz="2500" b="0" i="0" u="none" strike="noStrike" dirty="0">
                <a:solidFill>
                  <a:srgbClr val="191919"/>
                </a:solidFill>
                <a:ea typeface="Pretendard Medium"/>
              </a:rPr>
              <a:t>서비스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62500" y="7340600"/>
            <a:ext cx="2400300" cy="1054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고객 만족을</a:t>
            </a:r>
            <a:r>
              <a:rPr lang="en-US" altLang="ko-KR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우선시하는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ctr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회사의 교육지침에 따라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ctr">
              <a:lnSpc>
                <a:spcPct val="132800"/>
              </a:lnSpc>
            </a:pP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고객 중심의 서비스 제공</a:t>
            </a:r>
            <a:endParaRPr lang="en-US" sz="1800" b="0" i="0" u="none" strike="noStrike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3100" y="5702300"/>
            <a:ext cx="1663700" cy="16637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8750300" y="4838700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200" b="1" i="0" u="none" strike="noStrike">
                <a:solidFill>
                  <a:srgbClr val="2630A0"/>
                </a:solidFill>
                <a:latin typeface="Pretendard Bold"/>
              </a:rPr>
              <a:t>03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12100" y="5283200"/>
            <a:ext cx="24257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500" b="0" i="0" u="none" strike="noStrike" dirty="0">
                <a:solidFill>
                  <a:srgbClr val="191919"/>
                </a:solidFill>
                <a:ea typeface="Pretendard Medium"/>
              </a:rPr>
              <a:t>글로벌</a:t>
            </a:r>
            <a:r>
              <a:rPr lang="en-US" sz="2500" b="0" i="0" u="none" strike="noStrike" dirty="0">
                <a:solidFill>
                  <a:srgbClr val="191919"/>
                </a:solidFill>
                <a:latin typeface="Pretendard Medium"/>
              </a:rPr>
              <a:t> </a:t>
            </a:r>
            <a:r>
              <a:rPr lang="ko-KR" sz="2500" b="0" i="0" u="none" strike="noStrike" dirty="0">
                <a:solidFill>
                  <a:srgbClr val="191919"/>
                </a:solidFill>
                <a:ea typeface="Pretendard Medium"/>
              </a:rPr>
              <a:t>네트워크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80350" y="7340600"/>
            <a:ext cx="2648066" cy="1054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하나의 지역에 국한되지 않고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ctr">
              <a:lnSpc>
                <a:spcPct val="132800"/>
              </a:lnSpc>
            </a:pP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여러 지역의 지사를 통하여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ctr">
              <a:lnSpc>
                <a:spcPct val="132800"/>
              </a:lnSpc>
            </a:pP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빠르고 효율적인 네트워크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61800" y="6057900"/>
            <a:ext cx="965200" cy="952500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1976100" y="4838700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200" b="1" i="0" u="none" strike="noStrike" dirty="0">
                <a:solidFill>
                  <a:srgbClr val="2630A0"/>
                </a:solidFill>
                <a:latin typeface="Pretendard Bold"/>
              </a:rPr>
              <a:t>04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37900" y="5283200"/>
            <a:ext cx="24257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500" b="0" i="0" u="none" strike="noStrike" dirty="0">
                <a:solidFill>
                  <a:srgbClr val="191919"/>
                </a:solidFill>
                <a:ea typeface="Pretendard Medium"/>
              </a:rPr>
              <a:t>지속</a:t>
            </a:r>
            <a:r>
              <a:rPr lang="en-US" sz="2500" b="0" i="0" u="none" strike="noStrike" dirty="0">
                <a:solidFill>
                  <a:srgbClr val="191919"/>
                </a:solidFill>
                <a:latin typeface="Pretendard Medium"/>
              </a:rPr>
              <a:t> </a:t>
            </a:r>
            <a:r>
              <a:rPr lang="ko-KR" sz="2500" b="0" i="0" u="none" strike="noStrike" dirty="0">
                <a:solidFill>
                  <a:srgbClr val="191919"/>
                </a:solidFill>
                <a:ea typeface="Pretendard Medium"/>
              </a:rPr>
              <a:t>가능한</a:t>
            </a:r>
            <a:r>
              <a:rPr lang="en-US" sz="2500" b="0" i="0" u="none" strike="noStrike" dirty="0">
                <a:solidFill>
                  <a:srgbClr val="191919"/>
                </a:solidFill>
                <a:latin typeface="Pretendard Medium"/>
              </a:rPr>
              <a:t> </a:t>
            </a:r>
            <a:r>
              <a:rPr lang="ko-KR" sz="2500" b="0" i="0" u="none" strike="noStrike" dirty="0">
                <a:solidFill>
                  <a:srgbClr val="191919"/>
                </a:solidFill>
                <a:ea typeface="Pretendard Medium"/>
              </a:rPr>
              <a:t>성장력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150600" y="7340600"/>
            <a:ext cx="2578216" cy="1054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넓은 사업영역과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ctr">
              <a:lnSpc>
                <a:spcPct val="132800"/>
              </a:lnSpc>
            </a:pP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고객들의 요구에 맞춰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ctr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사업 영역 확장의 성장력</a:t>
            </a:r>
            <a:endParaRPr lang="en-US" sz="1800" b="0" i="0" u="none" strike="noStrike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98700" y="5956300"/>
            <a:ext cx="1143000" cy="11430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5189200" y="4838700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200" b="1" i="0" u="none" strike="noStrike">
                <a:solidFill>
                  <a:srgbClr val="2630A0"/>
                </a:solidFill>
                <a:latin typeface="Pretendard Bold"/>
              </a:rPr>
              <a:t>05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351000" y="5283200"/>
            <a:ext cx="24257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500" b="0" i="0" u="none" strike="noStrike" dirty="0">
                <a:solidFill>
                  <a:srgbClr val="191919"/>
                </a:solidFill>
                <a:ea typeface="Pretendard Medium"/>
              </a:rPr>
              <a:t>강력한</a:t>
            </a:r>
            <a:r>
              <a:rPr lang="en-US" sz="2500" b="0" i="0" u="none" strike="noStrike" dirty="0">
                <a:solidFill>
                  <a:srgbClr val="191919"/>
                </a:solidFill>
                <a:latin typeface="Pretendard Medium"/>
              </a:rPr>
              <a:t> </a:t>
            </a:r>
            <a:r>
              <a:rPr lang="ko-KR" sz="2500" b="0" i="0" u="none" strike="noStrike" dirty="0">
                <a:solidFill>
                  <a:srgbClr val="191919"/>
                </a:solidFill>
                <a:ea typeface="Pretendard Medium"/>
              </a:rPr>
              <a:t>파트너십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363700" y="7340600"/>
            <a:ext cx="2400300" cy="1054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지속적인 고객만족을 통해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ctr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강력한 파트너십을 맺어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pPr lvl="0" algn="ctr">
              <a:lnSpc>
                <a:spcPct val="132800"/>
              </a:lnSpc>
            </a:pP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Light" panose="020B0600000101010101" charset="-127"/>
                <a:ea typeface="Pretendard Light" panose="020B0600000101010101" charset="-127"/>
              </a:rPr>
              <a:t>고객과 지속적인 관계 유지</a:t>
            </a:r>
            <a:endParaRPr lang="en-US" sz="1800" b="0" i="0" u="none" strike="noStrike" dirty="0">
              <a:solidFill>
                <a:srgbClr val="191919">
                  <a:alpha val="74902"/>
                </a:srgb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2653F2F8-9262-1B2D-A491-9278805ECDD6}"/>
              </a:ext>
            </a:extLst>
          </p:cNvPr>
          <p:cNvGrpSpPr/>
          <p:nvPr/>
        </p:nvGrpSpPr>
        <p:grpSpPr>
          <a:xfrm>
            <a:off x="664893" y="742949"/>
            <a:ext cx="17026324" cy="1786967"/>
            <a:chOff x="630390" y="711200"/>
            <a:chExt cx="17026324" cy="1638300"/>
          </a:xfrm>
        </p:grpSpPr>
        <p:pic>
          <p:nvPicPr>
            <p:cNvPr id="36" name="Picture 18">
              <a:extLst>
                <a:ext uri="{FF2B5EF4-FFF2-40B4-BE49-F238E27FC236}">
                  <a16:creationId xmlns:a16="http://schemas.microsoft.com/office/drawing/2014/main" id="{DA98831D-9377-AD56-CD2C-123F268F5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56700" y="711200"/>
              <a:ext cx="8500014" cy="1638300"/>
            </a:xfrm>
            <a:prstGeom prst="rect">
              <a:avLst/>
            </a:prstGeom>
          </p:spPr>
        </p:pic>
        <p:pic>
          <p:nvPicPr>
            <p:cNvPr id="37" name="Picture 19">
              <a:extLst>
                <a:ext uri="{FF2B5EF4-FFF2-40B4-BE49-F238E27FC236}">
                  <a16:creationId xmlns:a16="http://schemas.microsoft.com/office/drawing/2014/main" id="{AC6E405A-33D8-FB2C-223F-6CEFB28F5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0390" y="711200"/>
              <a:ext cx="8525415" cy="1638300"/>
            </a:xfrm>
            <a:prstGeom prst="rect">
              <a:avLst/>
            </a:prstGeom>
          </p:spPr>
        </p:pic>
        <p:sp>
          <p:nvSpPr>
            <p:cNvPr id="38" name="TextBox 24">
              <a:extLst>
                <a:ext uri="{FF2B5EF4-FFF2-40B4-BE49-F238E27FC236}">
                  <a16:creationId xmlns:a16="http://schemas.microsoft.com/office/drawing/2014/main" id="{77A8BBC9-160F-5B08-AC5A-940DCA7368E5}"/>
                </a:ext>
              </a:extLst>
            </p:cNvPr>
            <p:cNvSpPr txBox="1"/>
            <p:nvPr/>
          </p:nvSpPr>
          <p:spPr>
            <a:xfrm>
              <a:off x="2107635" y="1449515"/>
              <a:ext cx="5554062" cy="41426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73039"/>
                </a:lnSpc>
              </a:pPr>
              <a:r>
                <a:rPr lang="ko-KR" altLang="en-US" sz="5000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경쟁력</a:t>
              </a:r>
              <a:r>
                <a:rPr lang="ko-KR" altLang="en-US" sz="5000" b="0" i="0" u="none" strike="noStrike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 ＆ 보유장비</a:t>
              </a:r>
              <a:endParaRPr lang="en-US" sz="5000" b="0" i="0" u="none" strike="noStrike" dirty="0">
                <a:solidFill>
                  <a:srgbClr val="005F9C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CF1BFE9E-98B1-D297-8ACF-51421BDAB25D}"/>
                </a:ext>
              </a:extLst>
            </p:cNvPr>
            <p:cNvGrpSpPr/>
            <p:nvPr/>
          </p:nvGrpSpPr>
          <p:grpSpPr>
            <a:xfrm>
              <a:off x="994109" y="1104900"/>
              <a:ext cx="977566" cy="889000"/>
              <a:chOff x="11277600" y="3194050"/>
              <a:chExt cx="647700" cy="647700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EE4D59DD-21FA-B615-17C0-CEC42A7F7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41" name="그룹 40">
                <a:extLst>
                  <a:ext uri="{FF2B5EF4-FFF2-40B4-BE49-F238E27FC236}">
                    <a16:creationId xmlns:a16="http://schemas.microsoft.com/office/drawing/2014/main" id="{7C200067-C0B0-A7DC-2AAE-D614926F80A1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42" name="Picture 10">
                  <a:extLst>
                    <a:ext uri="{FF2B5EF4-FFF2-40B4-BE49-F238E27FC236}">
                      <a16:creationId xmlns:a16="http://schemas.microsoft.com/office/drawing/2014/main" id="{52C78C70-B32D-3B55-020D-D8F1898E1C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43" name="TextBox 11">
                  <a:extLst>
                    <a:ext uri="{FF2B5EF4-FFF2-40B4-BE49-F238E27FC236}">
                      <a16:creationId xmlns:a16="http://schemas.microsoft.com/office/drawing/2014/main" id="{13C30356-0989-9108-841F-0ED40273E6A3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700" b="0" i="0" u="none" strike="noStrike" spc="-200" dirty="0">
                      <a:solidFill>
                        <a:srgbClr val="FFFFFF"/>
                      </a:solidFill>
                      <a:latin typeface="Pretendard Bold"/>
                    </a:rPr>
                    <a:t>5</a:t>
                  </a:r>
                </a:p>
              </p:txBody>
            </p:sp>
          </p:grpSp>
        </p:grp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DB912F79-164B-068B-8472-98EAE418E7EC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7882BA5-DF10-4E74-33A2-95A03F75D8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85251" y="478119"/>
            <a:ext cx="292100" cy="292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64000EA-6851-9EFF-885D-4BE509B54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1" y="6134100"/>
            <a:ext cx="18237198" cy="41529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5400000">
            <a:off x="14122400" y="2095500"/>
            <a:ext cx="5829300" cy="2501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3200" y="711200"/>
            <a:ext cx="254000" cy="1651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748000" y="673100"/>
            <a:ext cx="1473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41100"/>
              </a:lnSpc>
            </a:pPr>
            <a:r>
              <a:rPr lang="en-US" sz="1400" b="0" i="0" u="none" strike="noStrike">
                <a:solidFill>
                  <a:srgbClr val="F2F3F4"/>
                </a:solidFill>
                <a:latin typeface="Pretendard Bold"/>
              </a:rPr>
              <a:t>MIRI COMPANY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0361"/>
              </p:ext>
            </p:extLst>
          </p:nvPr>
        </p:nvGraphicFramePr>
        <p:xfrm>
          <a:off x="2286000" y="2546244"/>
          <a:ext cx="6298134" cy="630650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407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0201">
                  <a:extLst>
                    <a:ext uri="{9D8B030D-6E8A-4147-A177-3AD203B41FA5}">
                      <a16:colId xmlns:a16="http://schemas.microsoft.com/office/drawing/2014/main" val="1449618252"/>
                    </a:ext>
                  </a:extLst>
                </a:gridCol>
              </a:tblGrid>
              <a:tr h="854989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내 용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보유인원</a:t>
                      </a:r>
                    </a:p>
                  </a:txBody>
                  <a:tcPr marL="19050" marR="19050" marT="19050" marB="1905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58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일반 경비 </a:t>
                      </a:r>
                      <a:r>
                        <a:rPr lang="ko-KR" altLang="en-US" sz="1800" dirty="0" err="1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지도사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5</a:t>
                      </a:r>
                      <a:endParaRPr lang="ko-KR" alt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858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기계 경비 </a:t>
                      </a:r>
                      <a:r>
                        <a:rPr lang="ko-KR" altLang="en-US" sz="1800" dirty="0" err="1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지도사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4</a:t>
                      </a:r>
                      <a:endParaRPr lang="ko-KR" alt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858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주택 관리사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3</a:t>
                      </a:r>
                      <a:endParaRPr lang="ko-KR" alt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858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전기기사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2</a:t>
                      </a:r>
                      <a:endParaRPr lang="ko-KR" alt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858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안전기사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3</a:t>
                      </a:r>
                      <a:endParaRPr lang="ko-KR" alt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273137403"/>
                  </a:ext>
                </a:extLst>
              </a:tr>
              <a:tr h="90858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고문 노무사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1</a:t>
                      </a:r>
                      <a:endParaRPr lang="ko-KR" alt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Picture 3">
            <a:extLst>
              <a:ext uri="{FF2B5EF4-FFF2-40B4-BE49-F238E27FC236}">
                <a16:creationId xmlns:a16="http://schemas.microsoft.com/office/drawing/2014/main" id="{03574809-0EE0-EEB2-1218-A1E71974E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547D470E-CE0A-6603-9ECB-D113CC18058C}"/>
              </a:ext>
            </a:extLst>
          </p:cNvPr>
          <p:cNvSpPr txBox="1"/>
          <p:nvPr/>
        </p:nvSpPr>
        <p:spPr>
          <a:xfrm>
            <a:off x="748707" y="340137"/>
            <a:ext cx="9855200" cy="104144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※ </a:t>
            </a:r>
            <a:r>
              <a:rPr lang="ko-KR" altLang="en-US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인력 ＆ 장비보유 현황</a:t>
            </a:r>
            <a:endParaRPr lang="ko-KR" altLang="ko-KR" sz="4700" b="0" i="0" u="none" strike="noStrike" spc="-400" dirty="0">
              <a:solidFill>
                <a:srgbClr val="FFFFFF"/>
              </a:solidFill>
              <a:latin typeface="Pretendard Bold" panose="020B0600000101010101" charset="-127"/>
              <a:ea typeface="Pretendard Bold" panose="020B0600000101010101" charset="-127"/>
            </a:endParaRPr>
          </a:p>
          <a:p>
            <a:pPr lvl="0" algn="l">
              <a:lnSpc>
                <a:spcPct val="99600"/>
              </a:lnSpc>
            </a:pPr>
            <a:endParaRPr lang="en-US" sz="2200" b="0" i="0" u="none" strike="noStrike" spc="-200" dirty="0">
              <a:solidFill>
                <a:srgbClr val="FFFFFF"/>
              </a:solidFill>
              <a:latin typeface="Pretendard Medium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1B1DC99F-0571-27A3-4B46-545CD2C7147E}"/>
              </a:ext>
            </a:extLst>
          </p:cNvPr>
          <p:cNvSpPr txBox="1"/>
          <p:nvPr/>
        </p:nvSpPr>
        <p:spPr>
          <a:xfrm>
            <a:off x="1905000" y="1902124"/>
            <a:ext cx="2971800" cy="41100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16199"/>
              </a:lnSpc>
            </a:pPr>
            <a:r>
              <a:rPr lang="en-US" altLang="ko-KR" sz="2500" dirty="0">
                <a:solidFill>
                  <a:schemeClr val="accent1">
                    <a:lumMod val="75000"/>
                  </a:schemeClr>
                </a:solidFill>
                <a:latin typeface="Pretendard Medium" panose="020B0600000101010101" charset="-127"/>
                <a:ea typeface="Pretendard Medium" panose="020B0600000101010101" charset="-127"/>
              </a:rPr>
              <a:t>※ </a:t>
            </a:r>
            <a:r>
              <a:rPr lang="ko-KR" altLang="en-US" sz="2500" dirty="0">
                <a:solidFill>
                  <a:schemeClr val="accent1">
                    <a:lumMod val="75000"/>
                  </a:schemeClr>
                </a:solidFill>
                <a:latin typeface="Pretendard Medium" panose="020B0600000101010101" charset="-127"/>
                <a:ea typeface="Pretendard Medium" panose="020B0600000101010101" charset="-127"/>
              </a:rPr>
              <a:t>기술인력보유 현황</a:t>
            </a:r>
            <a:endParaRPr lang="ko-KR" sz="2500" b="0" i="0" u="none" strike="noStrike" dirty="0">
              <a:solidFill>
                <a:schemeClr val="accent1">
                  <a:lumMod val="75000"/>
                </a:schemeClr>
              </a:solidFill>
              <a:latin typeface="Pretendard Medium" panose="020B0600000101010101" charset="-127"/>
              <a:ea typeface="Pretendard Medium" panose="020B0600000101010101" charset="-127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788B027-FA4D-C394-B4A5-FF0449F1AC93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E3AB0-ACF7-AF5F-E5E4-44B57C24C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B9DCAAE-2FC4-5278-55DF-A49563B3D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1" y="6134100"/>
            <a:ext cx="18237198" cy="41529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97107DA-5D1B-2DD2-F279-2C1F9B3668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5400000">
            <a:off x="14122400" y="2095500"/>
            <a:ext cx="5829300" cy="25019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714DB51-839A-82AB-C729-50F608ECA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3200" y="711200"/>
            <a:ext cx="254000" cy="1651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A5CB1B25-1DCA-6DD2-F484-4C119A63F5E3}"/>
              </a:ext>
            </a:extLst>
          </p:cNvPr>
          <p:cNvSpPr txBox="1"/>
          <p:nvPr/>
        </p:nvSpPr>
        <p:spPr>
          <a:xfrm>
            <a:off x="15748000" y="673100"/>
            <a:ext cx="1473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41100"/>
              </a:lnSpc>
            </a:pPr>
            <a:r>
              <a:rPr lang="en-US" sz="1400" b="0" i="0" u="none" strike="noStrike">
                <a:solidFill>
                  <a:srgbClr val="F2F3F4"/>
                </a:solidFill>
                <a:latin typeface="Pretendard Bold"/>
              </a:rPr>
              <a:t>MIRI COMPANY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7227E44-03CA-29F1-BA67-7535C9CAF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527A838B-BF0C-841E-82B1-4F6803E30CB6}"/>
              </a:ext>
            </a:extLst>
          </p:cNvPr>
          <p:cNvSpPr txBox="1"/>
          <p:nvPr/>
        </p:nvSpPr>
        <p:spPr>
          <a:xfrm>
            <a:off x="748707" y="340137"/>
            <a:ext cx="9855200" cy="104144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※ </a:t>
            </a:r>
            <a:r>
              <a:rPr lang="ko-KR" altLang="en-US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인력 ＆ 장비보유 현황</a:t>
            </a:r>
            <a:endParaRPr lang="ko-KR" altLang="ko-KR" sz="4700" b="0" i="0" u="none" strike="noStrike" spc="-400" dirty="0">
              <a:solidFill>
                <a:srgbClr val="FFFFFF"/>
              </a:solidFill>
              <a:latin typeface="Pretendard Bold" panose="020B0600000101010101" charset="-127"/>
              <a:ea typeface="Pretendard Bold" panose="020B0600000101010101" charset="-127"/>
            </a:endParaRPr>
          </a:p>
          <a:p>
            <a:pPr lvl="0" algn="l">
              <a:lnSpc>
                <a:spcPct val="99600"/>
              </a:lnSpc>
            </a:pPr>
            <a:endParaRPr lang="en-US" sz="2200" b="0" i="0" u="none" strike="noStrike" spc="-200" dirty="0">
              <a:solidFill>
                <a:srgbClr val="FFFFFF"/>
              </a:solidFill>
              <a:latin typeface="Pretendard Medium"/>
            </a:endParaRPr>
          </a:p>
        </p:txBody>
      </p: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BE49A9B0-3450-5D2B-FDF8-65F9DFA6E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191070"/>
              </p:ext>
            </p:extLst>
          </p:nvPr>
        </p:nvGraphicFramePr>
        <p:xfrm>
          <a:off x="2286000" y="2476500"/>
          <a:ext cx="6248400" cy="647700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3078748025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657365519"/>
                    </a:ext>
                  </a:extLst>
                </a:gridCol>
              </a:tblGrid>
              <a:tr h="878103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장 비 명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수 량</a:t>
                      </a:r>
                    </a:p>
                  </a:txBody>
                  <a:tcPr marL="19050" marR="19050" marT="19050" marB="1905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517784"/>
                  </a:ext>
                </a:extLst>
              </a:tr>
              <a:tr h="933150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출동 차량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4</a:t>
                      </a:r>
                      <a:endParaRPr lang="ko-KR" alt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565990984"/>
                  </a:ext>
                </a:extLst>
              </a:tr>
              <a:tr h="933150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가스 분사기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50</a:t>
                      </a:r>
                      <a:endParaRPr lang="ko-KR" alt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577953868"/>
                  </a:ext>
                </a:extLst>
              </a:tr>
              <a:tr h="933150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경봉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30</a:t>
                      </a:r>
                      <a:endParaRPr lang="ko-KR" alt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067168714"/>
                  </a:ext>
                </a:extLst>
              </a:tr>
              <a:tr h="933150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무전기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30</a:t>
                      </a:r>
                      <a:endParaRPr lang="ko-KR" alt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156872053"/>
                  </a:ext>
                </a:extLst>
              </a:tr>
              <a:tr h="933150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순찰시계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20</a:t>
                      </a:r>
                      <a:endParaRPr lang="ko-KR" alt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172051130"/>
                  </a:ext>
                </a:extLst>
              </a:tr>
              <a:tr h="933150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손전등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50</a:t>
                      </a:r>
                      <a:endParaRPr lang="ko-KR" alt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54083669"/>
                  </a:ext>
                </a:extLst>
              </a:tr>
            </a:tbl>
          </a:graphicData>
        </a:graphic>
      </p:graphicFrame>
      <p:sp>
        <p:nvSpPr>
          <p:cNvPr id="3" name="TextBox 7">
            <a:extLst>
              <a:ext uri="{FF2B5EF4-FFF2-40B4-BE49-F238E27FC236}">
                <a16:creationId xmlns:a16="http://schemas.microsoft.com/office/drawing/2014/main" id="{4E105EE1-65A4-1FEA-6EDB-EA3265EE0EE5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F1E0F808-C32C-0EA3-8BA1-DCF9011C219D}"/>
              </a:ext>
            </a:extLst>
          </p:cNvPr>
          <p:cNvSpPr txBox="1"/>
          <p:nvPr/>
        </p:nvSpPr>
        <p:spPr>
          <a:xfrm>
            <a:off x="1828800" y="1902123"/>
            <a:ext cx="3200400" cy="43861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16199"/>
              </a:lnSpc>
            </a:pPr>
            <a:r>
              <a:rPr lang="en-US" altLang="ko-KR" sz="2500" dirty="0">
                <a:solidFill>
                  <a:schemeClr val="accent1">
                    <a:lumMod val="75000"/>
                  </a:schemeClr>
                </a:solidFill>
                <a:latin typeface="Pretendard Medium" panose="020B0600000101010101" charset="-127"/>
                <a:ea typeface="Pretendard Medium" panose="020B0600000101010101" charset="-127"/>
              </a:rPr>
              <a:t>※ </a:t>
            </a:r>
            <a:r>
              <a:rPr lang="ko-KR" altLang="en-US" sz="2500" dirty="0">
                <a:solidFill>
                  <a:schemeClr val="accent1">
                    <a:lumMod val="75000"/>
                  </a:schemeClr>
                </a:solidFill>
                <a:latin typeface="Pretendard Medium" panose="020B0600000101010101" charset="-127"/>
                <a:ea typeface="Pretendard Medium" panose="020B0600000101010101" charset="-127"/>
              </a:rPr>
              <a:t>경비 장비 보유 현황</a:t>
            </a:r>
            <a:endParaRPr lang="ko-KR" sz="2500" b="0" i="0" u="none" strike="noStrike" dirty="0">
              <a:solidFill>
                <a:schemeClr val="accent1">
                  <a:lumMod val="75000"/>
                </a:schemeClr>
              </a:solidFill>
              <a:latin typeface="Pretendard Medium" panose="020B0600000101010101" charset="-127"/>
              <a:ea typeface="Pretendard Medium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0605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DA591-5992-B5B4-8944-01857639F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70DD0F6-06E8-D0BE-814E-1095F22F0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1" y="6134100"/>
            <a:ext cx="18237198" cy="41529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9EF09B5-278B-143E-E832-B9DB032C06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5400000">
            <a:off x="14122400" y="2095500"/>
            <a:ext cx="5829300" cy="25019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CFE51A1-547B-2F7A-3B6D-5FE1CC156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3200" y="711200"/>
            <a:ext cx="254000" cy="1651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9EF26F3-4495-0B57-BC38-95E47EF9A613}"/>
              </a:ext>
            </a:extLst>
          </p:cNvPr>
          <p:cNvSpPr txBox="1"/>
          <p:nvPr/>
        </p:nvSpPr>
        <p:spPr>
          <a:xfrm>
            <a:off x="15748000" y="673100"/>
            <a:ext cx="1473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41100"/>
              </a:lnSpc>
            </a:pPr>
            <a:r>
              <a:rPr lang="en-US" sz="1400" b="0" i="0" u="none" strike="noStrike">
                <a:solidFill>
                  <a:srgbClr val="F2F3F4"/>
                </a:solidFill>
                <a:latin typeface="Pretendard Bold"/>
              </a:rPr>
              <a:t>MIRI COMPANY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0E07178E-DDD5-81F9-89A4-BEC88A032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5281F9B7-A5C6-C2F4-642C-F0C838493F5C}"/>
              </a:ext>
            </a:extLst>
          </p:cNvPr>
          <p:cNvSpPr txBox="1"/>
          <p:nvPr/>
        </p:nvSpPr>
        <p:spPr>
          <a:xfrm>
            <a:off x="748707" y="340137"/>
            <a:ext cx="9855200" cy="104144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※ </a:t>
            </a:r>
            <a:r>
              <a:rPr lang="ko-KR" altLang="en-US" sz="4700" b="0" i="0" u="none" strike="noStrike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인력 ＆ 장비보유 현황</a:t>
            </a:r>
            <a:endParaRPr lang="ko-KR" altLang="ko-KR" sz="4700" b="0" i="0" u="none" strike="noStrike" spc="-400" dirty="0">
              <a:solidFill>
                <a:srgbClr val="FFFFFF"/>
              </a:solidFill>
              <a:latin typeface="Pretendard Bold" panose="020B0600000101010101" charset="-127"/>
              <a:ea typeface="Pretendard Bold" panose="020B0600000101010101" charset="-127"/>
            </a:endParaRPr>
          </a:p>
          <a:p>
            <a:pPr lvl="0" algn="l">
              <a:lnSpc>
                <a:spcPct val="99600"/>
              </a:lnSpc>
            </a:pPr>
            <a:endParaRPr lang="en-US" sz="2200" b="0" i="0" u="none" strike="noStrike" spc="-200" dirty="0">
              <a:solidFill>
                <a:srgbClr val="FFFFFF"/>
              </a:solidFill>
              <a:latin typeface="Pretendard Medium"/>
            </a:endParaRPr>
          </a:p>
        </p:txBody>
      </p:sp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2A3F4157-0D32-F10F-31E8-7DD477F96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703009"/>
              </p:ext>
            </p:extLst>
          </p:nvPr>
        </p:nvGraphicFramePr>
        <p:xfrm>
          <a:off x="2163448" y="2476500"/>
          <a:ext cx="7742552" cy="701040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189509">
                  <a:extLst>
                    <a:ext uri="{9D8B030D-6E8A-4147-A177-3AD203B41FA5}">
                      <a16:colId xmlns:a16="http://schemas.microsoft.com/office/drawing/2014/main" val="3078748025"/>
                    </a:ext>
                  </a:extLst>
                </a:gridCol>
                <a:gridCol w="3553043">
                  <a:extLst>
                    <a:ext uri="{9D8B030D-6E8A-4147-A177-3AD203B41FA5}">
                      <a16:colId xmlns:a16="http://schemas.microsoft.com/office/drawing/2014/main" val="657365519"/>
                    </a:ext>
                  </a:extLst>
                </a:gridCol>
              </a:tblGrid>
              <a:tr h="445041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장 비 명</a:t>
                      </a:r>
                      <a:endParaRPr lang="en-US" sz="1800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수 량</a:t>
                      </a:r>
                    </a:p>
                  </a:txBody>
                  <a:tcPr marL="19050" marR="19050" marT="19050" marB="1905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517784"/>
                  </a:ext>
                </a:extLst>
              </a:tr>
              <a:tr h="445041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탑승형 습식청소기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6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4247520157"/>
                  </a:ext>
                </a:extLst>
              </a:tr>
              <a:tr h="445041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탑승형 건식청소기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6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1350017531"/>
                  </a:ext>
                </a:extLst>
              </a:tr>
              <a:tr h="47294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보행형 습식청소기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8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1565990984"/>
                  </a:ext>
                </a:extLst>
              </a:tr>
              <a:tr h="47294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대리석 연마기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10</a:t>
                      </a:r>
                      <a:endParaRPr kumimoji="1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1021196156"/>
                  </a:ext>
                </a:extLst>
              </a:tr>
              <a:tr h="47294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고압세척기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5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2577953868"/>
                  </a:ext>
                </a:extLst>
              </a:tr>
              <a:tr h="47294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광택기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13</a:t>
                      </a:r>
                      <a:endParaRPr kumimoji="1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761932475"/>
                  </a:ext>
                </a:extLst>
              </a:tr>
              <a:tr h="47294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일,이산화</a:t>
                      </a: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 측정기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5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2067168714"/>
                  </a:ext>
                </a:extLst>
              </a:tr>
              <a:tr h="47294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먼지측정기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5</a:t>
                      </a:r>
                      <a:endParaRPr kumimoji="1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3741747189"/>
                  </a:ext>
                </a:extLst>
              </a:tr>
              <a:tr h="47294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광택연마기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13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1156872053"/>
                  </a:ext>
                </a:extLst>
              </a:tr>
              <a:tr h="47294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진공청소기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20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3148040734"/>
                  </a:ext>
                </a:extLst>
              </a:tr>
              <a:tr h="47294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계단 </a:t>
                      </a:r>
                      <a:r>
                        <a:rPr kumimoji="1" lang="ko-KR" altLang="en-US" sz="1200" b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논슬립</a:t>
                      </a: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 </a:t>
                      </a:r>
                      <a:r>
                        <a:rPr kumimoji="1" lang="ko-KR" altLang="en-US" sz="1200" b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광택기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10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3172051130"/>
                  </a:ext>
                </a:extLst>
              </a:tr>
              <a:tr h="47294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로프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35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272517165"/>
                  </a:ext>
                </a:extLst>
              </a:tr>
              <a:tr h="47294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안전밸트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25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4154083669"/>
                  </a:ext>
                </a:extLst>
              </a:tr>
              <a:tr h="47294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안전모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25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L="84407" marR="84407" anchor="ctr" horzOverflow="overflow"/>
                </a:tc>
                <a:extLst>
                  <a:ext uri="{0D108BD9-81ED-4DB2-BD59-A6C34878D82A}">
                    <a16:rowId xmlns:a16="http://schemas.microsoft.com/office/drawing/2014/main" val="403892629"/>
                  </a:ext>
                </a:extLst>
              </a:tr>
            </a:tbl>
          </a:graphicData>
        </a:graphic>
      </p:graphicFrame>
      <p:sp>
        <p:nvSpPr>
          <p:cNvPr id="3" name="TextBox 7">
            <a:extLst>
              <a:ext uri="{FF2B5EF4-FFF2-40B4-BE49-F238E27FC236}">
                <a16:creationId xmlns:a16="http://schemas.microsoft.com/office/drawing/2014/main" id="{6455DB33-77AB-C8F2-610B-9DFBE3CA274B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640AD9CE-6BDE-0842-B85C-4B1EE4885A2C}"/>
              </a:ext>
            </a:extLst>
          </p:cNvPr>
          <p:cNvSpPr txBox="1"/>
          <p:nvPr/>
        </p:nvSpPr>
        <p:spPr>
          <a:xfrm>
            <a:off x="1828800" y="1902123"/>
            <a:ext cx="3200400" cy="43861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16199"/>
              </a:lnSpc>
            </a:pPr>
            <a:r>
              <a:rPr lang="en-US" altLang="ko-KR" sz="2500" dirty="0">
                <a:solidFill>
                  <a:schemeClr val="accent1">
                    <a:lumMod val="75000"/>
                  </a:schemeClr>
                </a:solidFill>
                <a:latin typeface="Pretendard Medium" panose="020B0600000101010101" charset="-127"/>
                <a:ea typeface="Pretendard Medium" panose="020B0600000101010101" charset="-127"/>
              </a:rPr>
              <a:t>※ </a:t>
            </a:r>
            <a:r>
              <a:rPr lang="ko-KR" altLang="en-US" sz="2500" dirty="0">
                <a:solidFill>
                  <a:schemeClr val="accent1">
                    <a:lumMod val="75000"/>
                  </a:schemeClr>
                </a:solidFill>
                <a:latin typeface="Pretendard Medium" panose="020B0600000101010101" charset="-127"/>
                <a:ea typeface="Pretendard Medium" panose="020B0600000101010101" charset="-127"/>
              </a:rPr>
              <a:t>청소 장비 보유 현황</a:t>
            </a:r>
            <a:endParaRPr lang="ko-KR" sz="2500" b="0" i="0" u="none" strike="noStrike" dirty="0">
              <a:solidFill>
                <a:schemeClr val="accent1">
                  <a:lumMod val="75000"/>
                </a:schemeClr>
              </a:solidFill>
              <a:latin typeface="Pretendard Medium" panose="020B0600000101010101" charset="-127"/>
              <a:ea typeface="Pretendard Medium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2970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0800"/>
            <a:ext cx="10287000" cy="889251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7"/>
          <p:cNvSpPr txBox="1"/>
          <p:nvPr/>
        </p:nvSpPr>
        <p:spPr>
          <a:xfrm>
            <a:off x="9111953" y="848793"/>
            <a:ext cx="4191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endParaRPr lang="en-US" sz="2700" b="0" i="0" u="none" strike="noStrike" spc="-200" dirty="0">
              <a:solidFill>
                <a:srgbClr val="FFFFFF"/>
              </a:solidFill>
              <a:latin typeface="Pretendard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9108B03A-2408-6B6A-B065-C6A5EB78ED73}"/>
              </a:ext>
            </a:extLst>
          </p:cNvPr>
          <p:cNvGrpSpPr/>
          <p:nvPr/>
        </p:nvGrpSpPr>
        <p:grpSpPr>
          <a:xfrm>
            <a:off x="11438546" y="1762362"/>
            <a:ext cx="647700" cy="647700"/>
            <a:chOff x="11277600" y="3194050"/>
            <a:chExt cx="647700" cy="6477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6500" y="3305264"/>
              <a:ext cx="457200" cy="457200"/>
            </a:xfrm>
            <a:prstGeom prst="rect">
              <a:avLst/>
            </a:prstGeom>
          </p:spPr>
        </p:pic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6A844FB4-98AC-9EC0-124D-7B55D6F20323}"/>
                </a:ext>
              </a:extLst>
            </p:cNvPr>
            <p:cNvGrpSpPr/>
            <p:nvPr/>
          </p:nvGrpSpPr>
          <p:grpSpPr>
            <a:xfrm>
              <a:off x="11277600" y="3194050"/>
              <a:ext cx="647700" cy="647700"/>
              <a:chOff x="11277600" y="3898900"/>
              <a:chExt cx="647700" cy="647700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77600" y="3898900"/>
                <a:ext cx="647700" cy="647700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1391900" y="3975100"/>
                <a:ext cx="419100" cy="482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en-US" sz="2700" spc="-200" dirty="0">
                    <a:solidFill>
                      <a:srgbClr val="FFFFFF"/>
                    </a:solidFill>
                    <a:latin typeface="Pretendard Bold"/>
                  </a:rPr>
                  <a:t>1</a:t>
                </a:r>
                <a:endParaRPr lang="en-US" sz="2700" b="0" i="0" u="none" strike="noStrike" spc="-200" dirty="0">
                  <a:solidFill>
                    <a:srgbClr val="FFFFFF"/>
                  </a:solidFill>
                  <a:latin typeface="Pretendard Bold"/>
                </a:endParaRPr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5" name="TextBox 15"/>
          <p:cNvSpPr txBox="1"/>
          <p:nvPr/>
        </p:nvSpPr>
        <p:spPr>
          <a:xfrm>
            <a:off x="11391900" y="5448300"/>
            <a:ext cx="4191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endParaRPr lang="en-US" sz="2700" b="0" i="0" u="none" strike="noStrike" spc="-200" dirty="0">
              <a:solidFill>
                <a:srgbClr val="FFFFFF"/>
              </a:solidFill>
              <a:latin typeface="Pretendard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23" name="TextBox 23"/>
          <p:cNvSpPr txBox="1"/>
          <p:nvPr/>
        </p:nvSpPr>
        <p:spPr>
          <a:xfrm>
            <a:off x="11391900" y="8407400"/>
            <a:ext cx="4191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endParaRPr lang="en-US" sz="2700" b="0" i="0" u="none" strike="noStrike" spc="-200" dirty="0">
              <a:solidFill>
                <a:srgbClr val="FFFFFF"/>
              </a:solidFill>
              <a:latin typeface="Pretendard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4700" b="0" i="0" u="none" strike="noStrike" spc="-400" dirty="0">
                <a:solidFill>
                  <a:srgbClr val="FFFFFF"/>
                </a:solidFill>
                <a:latin typeface="Pretendard Bold"/>
              </a:rPr>
              <a:t>CONTENTS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496800" y="1670050"/>
            <a:ext cx="5626100" cy="807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5329"/>
              </a:lnSpc>
            </a:pPr>
            <a:r>
              <a:rPr lang="ko-KR" altLang="en-US" sz="3200" spc="-300" dirty="0">
                <a:solidFill>
                  <a:srgbClr val="134471"/>
                </a:solidFill>
                <a:ea typeface="Pretendard Bold"/>
              </a:rPr>
              <a:t>회사 소개</a:t>
            </a:r>
            <a:endParaRPr lang="ko-KR" sz="3200" b="0" i="0" u="none" strike="noStrike" spc="-300" dirty="0">
              <a:solidFill>
                <a:srgbClr val="134471"/>
              </a:solidFill>
              <a:ea typeface="Pretendard Bold"/>
            </a:endParaRPr>
          </a:p>
          <a:p>
            <a:pPr lvl="0" algn="l">
              <a:lnSpc>
                <a:spcPct val="125329"/>
              </a:lnSpc>
            </a:pPr>
            <a:endParaRPr lang="en-US" altLang="ko-KR" sz="3200" b="0" i="0" u="none" strike="noStrike" spc="-300" dirty="0">
              <a:solidFill>
                <a:srgbClr val="134471"/>
              </a:solidFill>
              <a:ea typeface="Pretendard Bold"/>
            </a:endParaRPr>
          </a:p>
          <a:p>
            <a:pPr lvl="0" algn="l">
              <a:lnSpc>
                <a:spcPct val="125329"/>
              </a:lnSpc>
            </a:pPr>
            <a:r>
              <a:rPr lang="ko-KR" altLang="en-US" sz="3200" b="0" i="0" u="none" strike="noStrike" spc="-300" dirty="0">
                <a:solidFill>
                  <a:srgbClr val="134471"/>
                </a:solidFill>
                <a:ea typeface="Pretendard Bold"/>
              </a:rPr>
              <a:t>주요 사업 영역</a:t>
            </a:r>
            <a:endParaRPr lang="ko-KR" sz="3200" b="0" i="0" u="none" strike="noStrike" spc="-300" dirty="0">
              <a:solidFill>
                <a:srgbClr val="134471"/>
              </a:solidFill>
              <a:ea typeface="Pretendard Bold"/>
            </a:endParaRPr>
          </a:p>
          <a:p>
            <a:pPr lvl="0" algn="l">
              <a:lnSpc>
                <a:spcPct val="125329"/>
              </a:lnSpc>
            </a:pPr>
            <a:endParaRPr lang="ko-KR" sz="3200" b="0" i="0" u="none" strike="noStrike" spc="-300" dirty="0">
              <a:solidFill>
                <a:srgbClr val="134471"/>
              </a:solidFill>
              <a:ea typeface="Pretendard Bold"/>
            </a:endParaRPr>
          </a:p>
          <a:p>
            <a:pPr lvl="0" algn="l">
              <a:lnSpc>
                <a:spcPct val="125329"/>
              </a:lnSpc>
            </a:pPr>
            <a:r>
              <a:rPr lang="ko-KR" altLang="en-US" sz="3200" spc="-300" dirty="0">
                <a:solidFill>
                  <a:srgbClr val="134471"/>
                </a:solidFill>
                <a:ea typeface="Pretendard Bold"/>
              </a:rPr>
              <a:t>서비스 사업 영역</a:t>
            </a:r>
            <a:endParaRPr lang="ko-KR" sz="3200" b="0" i="0" u="none" strike="noStrike" spc="-300" dirty="0">
              <a:solidFill>
                <a:srgbClr val="134471"/>
              </a:solidFill>
              <a:ea typeface="Pretendard Bold"/>
            </a:endParaRPr>
          </a:p>
          <a:p>
            <a:pPr lvl="0" algn="l">
              <a:lnSpc>
                <a:spcPct val="125329"/>
              </a:lnSpc>
            </a:pPr>
            <a:endParaRPr lang="ko-KR" sz="3200" b="0" i="0" u="none" strike="noStrike" spc="-300" dirty="0">
              <a:solidFill>
                <a:srgbClr val="134471"/>
              </a:solidFill>
              <a:ea typeface="Pretendard Bold"/>
            </a:endParaRPr>
          </a:p>
          <a:p>
            <a:pPr lvl="0" algn="l">
              <a:lnSpc>
                <a:spcPct val="125329"/>
              </a:lnSpc>
            </a:pPr>
            <a:r>
              <a:rPr lang="ko-KR" altLang="en-US" sz="3200" spc="-300" dirty="0">
                <a:solidFill>
                  <a:srgbClr val="134471"/>
                </a:solidFill>
                <a:ea typeface="Pretendard Bold"/>
              </a:rPr>
              <a:t>업</a:t>
            </a:r>
            <a:r>
              <a:rPr lang="en-US" altLang="ko-KR" sz="3200" spc="-300" dirty="0">
                <a:solidFill>
                  <a:srgbClr val="134471"/>
                </a:solidFill>
                <a:ea typeface="Pretendard Bold"/>
              </a:rPr>
              <a:t>/</a:t>
            </a:r>
            <a:r>
              <a:rPr lang="ko-KR" altLang="en-US" sz="3200" spc="-300" dirty="0">
                <a:solidFill>
                  <a:srgbClr val="134471"/>
                </a:solidFill>
                <a:ea typeface="Pretendard Bold"/>
              </a:rPr>
              <a:t>면허 보유 실적</a:t>
            </a:r>
            <a:endParaRPr lang="en-US" altLang="ko-KR" sz="3200" spc="-300" dirty="0">
              <a:solidFill>
                <a:srgbClr val="134471"/>
              </a:solidFill>
              <a:ea typeface="Pretendard Bold"/>
            </a:endParaRPr>
          </a:p>
          <a:p>
            <a:pPr lvl="0" algn="l">
              <a:lnSpc>
                <a:spcPct val="125329"/>
              </a:lnSpc>
            </a:pPr>
            <a:endParaRPr lang="en-US" altLang="ko-KR" sz="3200" b="0" i="0" u="none" strike="noStrike" spc="-300" dirty="0">
              <a:solidFill>
                <a:srgbClr val="134471"/>
              </a:solidFill>
              <a:ea typeface="Pretendard Bold"/>
            </a:endParaRPr>
          </a:p>
          <a:p>
            <a:pPr lvl="0" algn="l">
              <a:lnSpc>
                <a:spcPct val="125329"/>
              </a:lnSpc>
            </a:pPr>
            <a:r>
              <a:rPr lang="ko-KR" altLang="en-US" sz="3200" spc="-300" dirty="0">
                <a:solidFill>
                  <a:srgbClr val="134471"/>
                </a:solidFill>
                <a:ea typeface="Pretendard Bold"/>
              </a:rPr>
              <a:t>강점 ＆ 보유 장비</a:t>
            </a:r>
            <a:endParaRPr lang="ko-KR" sz="3200" b="0" i="0" u="none" strike="noStrike" spc="-300" dirty="0">
              <a:solidFill>
                <a:srgbClr val="134471"/>
              </a:solidFill>
              <a:ea typeface="Pretendard Bold"/>
            </a:endParaRPr>
          </a:p>
          <a:p>
            <a:pPr lvl="0" algn="l">
              <a:lnSpc>
                <a:spcPct val="125329"/>
              </a:lnSpc>
            </a:pPr>
            <a:endParaRPr lang="ko-KR" sz="3200" b="0" i="0" u="none" strike="noStrike" spc="-300" dirty="0">
              <a:solidFill>
                <a:srgbClr val="134471"/>
              </a:solidFill>
              <a:ea typeface="Pretendard Bold"/>
            </a:endParaRPr>
          </a:p>
          <a:p>
            <a:pPr lvl="0" algn="l">
              <a:lnSpc>
                <a:spcPct val="125329"/>
              </a:lnSpc>
            </a:pPr>
            <a:r>
              <a:rPr lang="ko-KR" altLang="en-US" sz="3200" spc="-300" dirty="0">
                <a:solidFill>
                  <a:srgbClr val="134471"/>
                </a:solidFill>
                <a:ea typeface="Pretendard Bold"/>
              </a:rPr>
              <a:t>주요 고객 사례 ＆ 만족도</a:t>
            </a:r>
            <a:endParaRPr lang="en-US" altLang="ko-KR" sz="3200" spc="-300" dirty="0">
              <a:solidFill>
                <a:srgbClr val="134471"/>
              </a:solidFill>
              <a:ea typeface="Pretendard Bold"/>
            </a:endParaRPr>
          </a:p>
          <a:p>
            <a:pPr lvl="0" algn="l">
              <a:lnSpc>
                <a:spcPct val="125329"/>
              </a:lnSpc>
            </a:pPr>
            <a:endParaRPr lang="en-US" altLang="ko-KR" sz="3200" b="0" i="0" u="none" strike="noStrike" spc="-300" dirty="0">
              <a:solidFill>
                <a:srgbClr val="134471"/>
              </a:solidFill>
              <a:ea typeface="Pretendard Bold"/>
            </a:endParaRPr>
          </a:p>
          <a:p>
            <a:pPr lvl="0" algn="l">
              <a:lnSpc>
                <a:spcPct val="125329"/>
              </a:lnSpc>
            </a:pPr>
            <a:r>
              <a:rPr lang="ko-KR" altLang="en-US" sz="3200" spc="-300" dirty="0">
                <a:solidFill>
                  <a:srgbClr val="134471"/>
                </a:solidFill>
                <a:ea typeface="Pretendard Bold"/>
              </a:rPr>
              <a:t>회사의 비전</a:t>
            </a:r>
            <a:endParaRPr lang="ko-KR" sz="3200" b="0" i="0" u="none" strike="noStrike" spc="-300" dirty="0">
              <a:solidFill>
                <a:srgbClr val="134471"/>
              </a:solidFill>
              <a:ea typeface="Pretendard Bold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68D3CC66-D83D-2257-1479-63D037F2EF1D}"/>
              </a:ext>
            </a:extLst>
          </p:cNvPr>
          <p:cNvGrpSpPr/>
          <p:nvPr/>
        </p:nvGrpSpPr>
        <p:grpSpPr>
          <a:xfrm>
            <a:off x="11438546" y="4235450"/>
            <a:ext cx="647700" cy="647700"/>
            <a:chOff x="11277600" y="3194050"/>
            <a:chExt cx="647700" cy="647700"/>
          </a:xfrm>
        </p:grpSpPr>
        <p:pic>
          <p:nvPicPr>
            <p:cNvPr id="36" name="Picture 9">
              <a:extLst>
                <a:ext uri="{FF2B5EF4-FFF2-40B4-BE49-F238E27FC236}">
                  <a16:creationId xmlns:a16="http://schemas.microsoft.com/office/drawing/2014/main" id="{1118785C-6075-450B-9EFA-2FBFB7A46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6500" y="3305264"/>
              <a:ext cx="457200" cy="457200"/>
            </a:xfrm>
            <a:prstGeom prst="rect">
              <a:avLst/>
            </a:prstGeom>
          </p:spPr>
        </p:pic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5581CBC2-2DC6-8D5C-E8B4-9F9ACC7C9D38}"/>
                </a:ext>
              </a:extLst>
            </p:cNvPr>
            <p:cNvGrpSpPr/>
            <p:nvPr/>
          </p:nvGrpSpPr>
          <p:grpSpPr>
            <a:xfrm>
              <a:off x="11277600" y="3194050"/>
              <a:ext cx="647700" cy="647700"/>
              <a:chOff x="11277600" y="3898900"/>
              <a:chExt cx="647700" cy="647700"/>
            </a:xfrm>
          </p:grpSpPr>
          <p:pic>
            <p:nvPicPr>
              <p:cNvPr id="38" name="Picture 10">
                <a:extLst>
                  <a:ext uri="{FF2B5EF4-FFF2-40B4-BE49-F238E27FC236}">
                    <a16:creationId xmlns:a16="http://schemas.microsoft.com/office/drawing/2014/main" id="{439D3DC7-9553-EC34-0E39-0196E259B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77600" y="3898900"/>
                <a:ext cx="647700" cy="647700"/>
              </a:xfrm>
              <a:prstGeom prst="rect">
                <a:avLst/>
              </a:prstGeom>
            </p:spPr>
          </p:pic>
          <p:sp>
            <p:nvSpPr>
              <p:cNvPr id="39" name="TextBox 11">
                <a:extLst>
                  <a:ext uri="{FF2B5EF4-FFF2-40B4-BE49-F238E27FC236}">
                    <a16:creationId xmlns:a16="http://schemas.microsoft.com/office/drawing/2014/main" id="{7C9379AA-8961-DB17-AA68-1E3D7A7CC8F2}"/>
                  </a:ext>
                </a:extLst>
              </p:cNvPr>
              <p:cNvSpPr txBox="1"/>
              <p:nvPr/>
            </p:nvSpPr>
            <p:spPr>
              <a:xfrm>
                <a:off x="11391900" y="3975100"/>
                <a:ext cx="419100" cy="482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en-US" sz="2700" spc="-200" dirty="0">
                    <a:solidFill>
                      <a:srgbClr val="FFFFFF"/>
                    </a:solidFill>
                    <a:latin typeface="Pretendard Bold"/>
                  </a:rPr>
                  <a:t>3</a:t>
                </a:r>
                <a:endParaRPr lang="en-US" sz="2700" b="0" i="0" u="none" strike="noStrike" spc="-200" dirty="0">
                  <a:solidFill>
                    <a:srgbClr val="FFFFFF"/>
                  </a:solidFill>
                  <a:latin typeface="Pretendard Bold"/>
                </a:endParaRPr>
              </a:p>
            </p:txBody>
          </p:sp>
        </p:grp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9D362759-593F-D282-47F0-55F7C84F64BA}"/>
              </a:ext>
            </a:extLst>
          </p:cNvPr>
          <p:cNvGrpSpPr/>
          <p:nvPr/>
        </p:nvGrpSpPr>
        <p:grpSpPr>
          <a:xfrm>
            <a:off x="11441751" y="3028950"/>
            <a:ext cx="647700" cy="647700"/>
            <a:chOff x="11277600" y="3194050"/>
            <a:chExt cx="647700" cy="647700"/>
          </a:xfrm>
        </p:grpSpPr>
        <p:pic>
          <p:nvPicPr>
            <p:cNvPr id="41" name="Picture 9">
              <a:extLst>
                <a:ext uri="{FF2B5EF4-FFF2-40B4-BE49-F238E27FC236}">
                  <a16:creationId xmlns:a16="http://schemas.microsoft.com/office/drawing/2014/main" id="{17BF1837-AE1A-35E7-C3B5-1DA879E48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6500" y="3305264"/>
              <a:ext cx="457200" cy="457200"/>
            </a:xfrm>
            <a:prstGeom prst="rect">
              <a:avLst/>
            </a:prstGeom>
          </p:spPr>
        </p:pic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4657DD39-EEAC-A5E0-6F19-9E099C9BC9A5}"/>
                </a:ext>
              </a:extLst>
            </p:cNvPr>
            <p:cNvGrpSpPr/>
            <p:nvPr/>
          </p:nvGrpSpPr>
          <p:grpSpPr>
            <a:xfrm>
              <a:off x="11277600" y="3194050"/>
              <a:ext cx="647700" cy="647700"/>
              <a:chOff x="11277600" y="3898900"/>
              <a:chExt cx="647700" cy="647700"/>
            </a:xfrm>
          </p:grpSpPr>
          <p:pic>
            <p:nvPicPr>
              <p:cNvPr id="43" name="Picture 10">
                <a:extLst>
                  <a:ext uri="{FF2B5EF4-FFF2-40B4-BE49-F238E27FC236}">
                    <a16:creationId xmlns:a16="http://schemas.microsoft.com/office/drawing/2014/main" id="{13C94083-652B-7FC5-93A0-0223699DD4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77600" y="3898900"/>
                <a:ext cx="647700" cy="647700"/>
              </a:xfrm>
              <a:prstGeom prst="rect">
                <a:avLst/>
              </a:prstGeom>
            </p:spPr>
          </p:pic>
          <p:sp>
            <p:nvSpPr>
              <p:cNvPr id="44" name="TextBox 11">
                <a:extLst>
                  <a:ext uri="{FF2B5EF4-FFF2-40B4-BE49-F238E27FC236}">
                    <a16:creationId xmlns:a16="http://schemas.microsoft.com/office/drawing/2014/main" id="{8FE84C25-1EEE-55A1-5616-65AFCCEA71D5}"/>
                  </a:ext>
                </a:extLst>
              </p:cNvPr>
              <p:cNvSpPr txBox="1"/>
              <p:nvPr/>
            </p:nvSpPr>
            <p:spPr>
              <a:xfrm>
                <a:off x="11391900" y="3975100"/>
                <a:ext cx="419100" cy="482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en-US" sz="2700" b="0" i="0" u="none" strike="noStrike" spc="-200" dirty="0">
                    <a:solidFill>
                      <a:srgbClr val="FFFFFF"/>
                    </a:solidFill>
                    <a:latin typeface="Pretendard Bold"/>
                  </a:rPr>
                  <a:t>2</a:t>
                </a:r>
              </a:p>
            </p:txBody>
          </p:sp>
        </p:grp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C54F30A0-2E6F-1894-FA82-C42E3EB5AE5D}"/>
              </a:ext>
            </a:extLst>
          </p:cNvPr>
          <p:cNvGrpSpPr/>
          <p:nvPr/>
        </p:nvGrpSpPr>
        <p:grpSpPr>
          <a:xfrm>
            <a:off x="11438546" y="5415689"/>
            <a:ext cx="647700" cy="647700"/>
            <a:chOff x="11277600" y="3194050"/>
            <a:chExt cx="647700" cy="647700"/>
          </a:xfrm>
        </p:grpSpPr>
        <p:pic>
          <p:nvPicPr>
            <p:cNvPr id="46" name="Picture 9">
              <a:extLst>
                <a:ext uri="{FF2B5EF4-FFF2-40B4-BE49-F238E27FC236}">
                  <a16:creationId xmlns:a16="http://schemas.microsoft.com/office/drawing/2014/main" id="{052E2777-09A1-1A68-EBC2-DBFA673ED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6500" y="3305264"/>
              <a:ext cx="457200" cy="457200"/>
            </a:xfrm>
            <a:prstGeom prst="rect">
              <a:avLst/>
            </a:prstGeom>
          </p:spPr>
        </p:pic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352C1E7F-2FB6-1AC5-F243-12E7F95F03DF}"/>
                </a:ext>
              </a:extLst>
            </p:cNvPr>
            <p:cNvGrpSpPr/>
            <p:nvPr/>
          </p:nvGrpSpPr>
          <p:grpSpPr>
            <a:xfrm>
              <a:off x="11277600" y="3194050"/>
              <a:ext cx="647700" cy="647700"/>
              <a:chOff x="11277600" y="3898900"/>
              <a:chExt cx="647700" cy="647700"/>
            </a:xfrm>
          </p:grpSpPr>
          <p:pic>
            <p:nvPicPr>
              <p:cNvPr id="48" name="Picture 10">
                <a:extLst>
                  <a:ext uri="{FF2B5EF4-FFF2-40B4-BE49-F238E27FC236}">
                    <a16:creationId xmlns:a16="http://schemas.microsoft.com/office/drawing/2014/main" id="{84BD6C9C-F96F-D804-0BE0-228D6A01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77600" y="3898900"/>
                <a:ext cx="647700" cy="647700"/>
              </a:xfrm>
              <a:prstGeom prst="rect">
                <a:avLst/>
              </a:prstGeom>
            </p:spPr>
          </p:pic>
          <p:sp>
            <p:nvSpPr>
              <p:cNvPr id="49" name="TextBox 11">
                <a:extLst>
                  <a:ext uri="{FF2B5EF4-FFF2-40B4-BE49-F238E27FC236}">
                    <a16:creationId xmlns:a16="http://schemas.microsoft.com/office/drawing/2014/main" id="{9F920B6D-2A83-3994-FD48-9171E6FE129A}"/>
                  </a:ext>
                </a:extLst>
              </p:cNvPr>
              <p:cNvSpPr txBox="1"/>
              <p:nvPr/>
            </p:nvSpPr>
            <p:spPr>
              <a:xfrm>
                <a:off x="11391900" y="3975100"/>
                <a:ext cx="419100" cy="482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en-US" sz="2700" spc="-200" dirty="0">
                    <a:solidFill>
                      <a:srgbClr val="FFFFFF"/>
                    </a:solidFill>
                    <a:latin typeface="Pretendard Bold"/>
                  </a:rPr>
                  <a:t>4</a:t>
                </a:r>
                <a:endParaRPr lang="en-US" sz="2700" b="0" i="0" u="none" strike="noStrike" spc="-200" dirty="0">
                  <a:solidFill>
                    <a:srgbClr val="FFFFFF"/>
                  </a:solidFill>
                  <a:latin typeface="Pretendard Bold"/>
                </a:endParaRPr>
              </a:p>
            </p:txBody>
          </p:sp>
        </p:grp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48F7FE9B-F21D-6271-860F-210A05B96B46}"/>
              </a:ext>
            </a:extLst>
          </p:cNvPr>
          <p:cNvGrpSpPr/>
          <p:nvPr/>
        </p:nvGrpSpPr>
        <p:grpSpPr>
          <a:xfrm>
            <a:off x="11438546" y="6647590"/>
            <a:ext cx="647700" cy="647700"/>
            <a:chOff x="11277600" y="3194050"/>
            <a:chExt cx="647700" cy="647700"/>
          </a:xfrm>
        </p:grpSpPr>
        <p:pic>
          <p:nvPicPr>
            <p:cNvPr id="51" name="Picture 9">
              <a:extLst>
                <a:ext uri="{FF2B5EF4-FFF2-40B4-BE49-F238E27FC236}">
                  <a16:creationId xmlns:a16="http://schemas.microsoft.com/office/drawing/2014/main" id="{A27B1FE5-5B1E-E480-0BED-A03D63E8C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6500" y="3305264"/>
              <a:ext cx="457200" cy="457200"/>
            </a:xfrm>
            <a:prstGeom prst="rect">
              <a:avLst/>
            </a:prstGeom>
          </p:spPr>
        </p:pic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E6884827-44B7-0EC7-13D9-349C4DB2CEBC}"/>
                </a:ext>
              </a:extLst>
            </p:cNvPr>
            <p:cNvGrpSpPr/>
            <p:nvPr/>
          </p:nvGrpSpPr>
          <p:grpSpPr>
            <a:xfrm>
              <a:off x="11277600" y="3194050"/>
              <a:ext cx="647700" cy="647700"/>
              <a:chOff x="11277600" y="3898900"/>
              <a:chExt cx="647700" cy="647700"/>
            </a:xfrm>
          </p:grpSpPr>
          <p:pic>
            <p:nvPicPr>
              <p:cNvPr id="53" name="Picture 10">
                <a:extLst>
                  <a:ext uri="{FF2B5EF4-FFF2-40B4-BE49-F238E27FC236}">
                    <a16:creationId xmlns:a16="http://schemas.microsoft.com/office/drawing/2014/main" id="{047DBCD2-17F2-C3E6-AA22-DB3193D20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77600" y="3898900"/>
                <a:ext cx="647700" cy="647700"/>
              </a:xfrm>
              <a:prstGeom prst="rect">
                <a:avLst/>
              </a:prstGeom>
            </p:spPr>
          </p:pic>
          <p:sp>
            <p:nvSpPr>
              <p:cNvPr id="54" name="TextBox 11">
                <a:extLst>
                  <a:ext uri="{FF2B5EF4-FFF2-40B4-BE49-F238E27FC236}">
                    <a16:creationId xmlns:a16="http://schemas.microsoft.com/office/drawing/2014/main" id="{5EF141F8-EA93-BD52-1F09-3464F17B146C}"/>
                  </a:ext>
                </a:extLst>
              </p:cNvPr>
              <p:cNvSpPr txBox="1"/>
              <p:nvPr/>
            </p:nvSpPr>
            <p:spPr>
              <a:xfrm>
                <a:off x="11391900" y="3975100"/>
                <a:ext cx="419100" cy="482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en-US" sz="2700" b="0" i="0" u="none" strike="noStrike" spc="-200" dirty="0">
                    <a:solidFill>
                      <a:srgbClr val="FFFFFF"/>
                    </a:solidFill>
                    <a:latin typeface="Pretendard Bold"/>
                  </a:rPr>
                  <a:t>5</a:t>
                </a:r>
              </a:p>
            </p:txBody>
          </p:sp>
        </p:grp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30A4997B-E828-F440-9324-C75355852223}"/>
              </a:ext>
            </a:extLst>
          </p:cNvPr>
          <p:cNvGrpSpPr/>
          <p:nvPr/>
        </p:nvGrpSpPr>
        <p:grpSpPr>
          <a:xfrm>
            <a:off x="11432196" y="7842102"/>
            <a:ext cx="647700" cy="647700"/>
            <a:chOff x="11277600" y="3194050"/>
            <a:chExt cx="647700" cy="647700"/>
          </a:xfrm>
        </p:grpSpPr>
        <p:pic>
          <p:nvPicPr>
            <p:cNvPr id="56" name="Picture 9">
              <a:extLst>
                <a:ext uri="{FF2B5EF4-FFF2-40B4-BE49-F238E27FC236}">
                  <a16:creationId xmlns:a16="http://schemas.microsoft.com/office/drawing/2014/main" id="{067C4188-557E-B665-823C-57B500567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6500" y="3305264"/>
              <a:ext cx="457200" cy="457200"/>
            </a:xfrm>
            <a:prstGeom prst="rect">
              <a:avLst/>
            </a:prstGeom>
          </p:spPr>
        </p:pic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AC3A6A8E-BD6D-ECC9-B4F9-5F4C1F5C3100}"/>
                </a:ext>
              </a:extLst>
            </p:cNvPr>
            <p:cNvGrpSpPr/>
            <p:nvPr/>
          </p:nvGrpSpPr>
          <p:grpSpPr>
            <a:xfrm>
              <a:off x="11277600" y="3194050"/>
              <a:ext cx="647700" cy="647700"/>
              <a:chOff x="11277600" y="3898900"/>
              <a:chExt cx="647700" cy="647700"/>
            </a:xfrm>
          </p:grpSpPr>
          <p:pic>
            <p:nvPicPr>
              <p:cNvPr id="58" name="Picture 10">
                <a:extLst>
                  <a:ext uri="{FF2B5EF4-FFF2-40B4-BE49-F238E27FC236}">
                    <a16:creationId xmlns:a16="http://schemas.microsoft.com/office/drawing/2014/main" id="{1E86C68B-6C96-3F01-81F5-B22A8901F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77600" y="3898900"/>
                <a:ext cx="647700" cy="647700"/>
              </a:xfrm>
              <a:prstGeom prst="rect">
                <a:avLst/>
              </a:prstGeom>
            </p:spPr>
          </p:pic>
          <p:sp>
            <p:nvSpPr>
              <p:cNvPr id="59" name="TextBox 11">
                <a:extLst>
                  <a:ext uri="{FF2B5EF4-FFF2-40B4-BE49-F238E27FC236}">
                    <a16:creationId xmlns:a16="http://schemas.microsoft.com/office/drawing/2014/main" id="{ACE3C1A6-4A67-CF25-53F2-C1B8DFFFD77E}"/>
                  </a:ext>
                </a:extLst>
              </p:cNvPr>
              <p:cNvSpPr txBox="1"/>
              <p:nvPr/>
            </p:nvSpPr>
            <p:spPr>
              <a:xfrm>
                <a:off x="11391900" y="3975100"/>
                <a:ext cx="419100" cy="482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en-US" sz="2700" b="0" i="0" u="none" strike="noStrike" spc="-200" dirty="0">
                    <a:solidFill>
                      <a:srgbClr val="FFFFFF"/>
                    </a:solidFill>
                    <a:latin typeface="Pretendard Bold"/>
                  </a:rPr>
                  <a:t>6</a:t>
                </a:r>
              </a:p>
            </p:txBody>
          </p:sp>
        </p:grp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33BA10C1-CD33-2F73-D012-0A667C0B448C}"/>
              </a:ext>
            </a:extLst>
          </p:cNvPr>
          <p:cNvGrpSpPr/>
          <p:nvPr/>
        </p:nvGrpSpPr>
        <p:grpSpPr>
          <a:xfrm>
            <a:off x="11432196" y="9074003"/>
            <a:ext cx="647700" cy="647700"/>
            <a:chOff x="11277600" y="3194050"/>
            <a:chExt cx="647700" cy="647700"/>
          </a:xfrm>
        </p:grpSpPr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13C755F3-D04E-B13E-7F3E-1D020A846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6500" y="3305264"/>
              <a:ext cx="457200" cy="457200"/>
            </a:xfrm>
            <a:prstGeom prst="rect">
              <a:avLst/>
            </a:prstGeom>
          </p:spPr>
        </p:pic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000C3372-1306-65AF-F9A6-A79E7BC5245A}"/>
                </a:ext>
              </a:extLst>
            </p:cNvPr>
            <p:cNvGrpSpPr/>
            <p:nvPr/>
          </p:nvGrpSpPr>
          <p:grpSpPr>
            <a:xfrm>
              <a:off x="11277600" y="3194050"/>
              <a:ext cx="647700" cy="647700"/>
              <a:chOff x="11277600" y="3898900"/>
              <a:chExt cx="647700" cy="647700"/>
            </a:xfrm>
          </p:grpSpPr>
          <p:pic>
            <p:nvPicPr>
              <p:cNvPr id="63" name="Picture 10">
                <a:extLst>
                  <a:ext uri="{FF2B5EF4-FFF2-40B4-BE49-F238E27FC236}">
                    <a16:creationId xmlns:a16="http://schemas.microsoft.com/office/drawing/2014/main" id="{3AD9579B-F11E-3664-1B30-CF3C375BB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77600" y="3898900"/>
                <a:ext cx="647700" cy="647700"/>
              </a:xfrm>
              <a:prstGeom prst="rect">
                <a:avLst/>
              </a:prstGeom>
            </p:spPr>
          </p:pic>
          <p:sp>
            <p:nvSpPr>
              <p:cNvPr id="64" name="TextBox 11">
                <a:extLst>
                  <a:ext uri="{FF2B5EF4-FFF2-40B4-BE49-F238E27FC236}">
                    <a16:creationId xmlns:a16="http://schemas.microsoft.com/office/drawing/2014/main" id="{47080A54-B833-44AC-7FFB-01193BB0CB74}"/>
                  </a:ext>
                </a:extLst>
              </p:cNvPr>
              <p:cNvSpPr txBox="1"/>
              <p:nvPr/>
            </p:nvSpPr>
            <p:spPr>
              <a:xfrm>
                <a:off x="11391900" y="3975100"/>
                <a:ext cx="419100" cy="482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en-US" sz="2700" b="0" i="0" u="none" strike="noStrike" spc="-200" dirty="0">
                    <a:solidFill>
                      <a:srgbClr val="FFFFFF"/>
                    </a:solidFill>
                    <a:latin typeface="Pretendard Bold"/>
                  </a:rPr>
                  <a:t>7</a:t>
                </a:r>
              </a:p>
            </p:txBody>
          </p:sp>
        </p:grpSp>
      </p:grpSp>
      <p:sp>
        <p:nvSpPr>
          <p:cNvPr id="21" name="TextBox 7">
            <a:extLst>
              <a:ext uri="{FF2B5EF4-FFF2-40B4-BE49-F238E27FC236}">
                <a16:creationId xmlns:a16="http://schemas.microsoft.com/office/drawing/2014/main" id="{3C16D66A-C036-DD7A-3DE2-B4EEDEFB9170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433C2-C4F9-E23D-5B03-4B70128E3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CD9D08C-05C0-305F-E52B-DA15756B37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0DFE4E82-D0A4-45C7-38E2-77A154B3A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187700"/>
            <a:ext cx="241300" cy="241300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1F054214-AD0A-A07D-0F7A-8B616F94F8F0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4700" b="0" i="0" u="none" strike="noStrike" spc="-400">
                <a:solidFill>
                  <a:srgbClr val="FFFFFF"/>
                </a:solidFill>
                <a:ea typeface="Pretendard Bold"/>
              </a:rPr>
              <a:t>제안</a:t>
            </a:r>
            <a:r>
              <a:rPr lang="en-US" sz="4700" b="0" i="0" u="none" strike="noStrike" spc="-40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4700" b="0" i="0" u="none" strike="noStrike" spc="-400">
                <a:solidFill>
                  <a:srgbClr val="FFFFFF"/>
                </a:solidFill>
                <a:ea typeface="Pretendard Bold"/>
              </a:rPr>
              <a:t>내용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5131737-A4CB-A49F-B06E-63F1C59B3403}"/>
              </a:ext>
            </a:extLst>
          </p:cNvPr>
          <p:cNvSpPr txBox="1"/>
          <p:nvPr/>
        </p:nvSpPr>
        <p:spPr>
          <a:xfrm>
            <a:off x="4241800" y="495300"/>
            <a:ext cx="7213600" cy="381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이곳에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여러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제안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내용을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요약할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수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있는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간단한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문장을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입력하세요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42A5EA5-CC10-087D-3D76-4F626E027031}"/>
              </a:ext>
            </a:extLst>
          </p:cNvPr>
          <p:cNvSpPr txBox="1"/>
          <p:nvPr/>
        </p:nvSpPr>
        <p:spPr>
          <a:xfrm>
            <a:off x="16040100" y="254000"/>
            <a:ext cx="18542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4700" b="0" i="0" u="none" strike="noStrike" spc="-400">
                <a:solidFill>
                  <a:srgbClr val="FFFFFF"/>
                </a:solidFill>
                <a:latin typeface="Pretendard Light"/>
              </a:rPr>
              <a:t>02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968D6448-148C-61CE-FFE3-439DE9C385C9}"/>
              </a:ext>
            </a:extLst>
          </p:cNvPr>
          <p:cNvSpPr txBox="1"/>
          <p:nvPr/>
        </p:nvSpPr>
        <p:spPr>
          <a:xfrm>
            <a:off x="4191000" y="3175000"/>
            <a:ext cx="215900" cy="25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endParaRPr lang="en-US" sz="1400" b="0" i="0" u="none" strike="noStrike" spc="-100" dirty="0">
              <a:solidFill>
                <a:srgbClr val="134471"/>
              </a:solidFill>
              <a:latin typeface="Pretendard Bold"/>
            </a:endParaRP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4E312212-09AF-68C0-8E93-55B14DB2C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4927600"/>
            <a:ext cx="241300" cy="241300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D0B92FC7-0715-DDDE-B7FE-695C73848E5F}"/>
              </a:ext>
            </a:extLst>
          </p:cNvPr>
          <p:cNvSpPr txBox="1"/>
          <p:nvPr/>
        </p:nvSpPr>
        <p:spPr>
          <a:xfrm>
            <a:off x="2032000" y="4914900"/>
            <a:ext cx="215900" cy="25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endParaRPr lang="en-US" sz="1400" b="0" i="0" u="none" strike="noStrike" spc="-100" dirty="0">
              <a:solidFill>
                <a:srgbClr val="134471"/>
              </a:solidFill>
              <a:latin typeface="Pretendard Bold"/>
            </a:endParaRP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AEC3181A-6D51-463D-6A39-3A148A459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7797800"/>
            <a:ext cx="241300" cy="241300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2B0A77DA-C253-3B80-8901-2DA45343A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0" y="7747000"/>
            <a:ext cx="342900" cy="342900"/>
          </a:xfrm>
          <a:prstGeom prst="rect">
            <a:avLst/>
          </a:prstGeom>
        </p:spPr>
      </p:pic>
      <p:sp>
        <p:nvSpPr>
          <p:cNvPr id="23" name="TextBox 23">
            <a:extLst>
              <a:ext uri="{FF2B5EF4-FFF2-40B4-BE49-F238E27FC236}">
                <a16:creationId xmlns:a16="http://schemas.microsoft.com/office/drawing/2014/main" id="{AFDC92A7-E36A-534D-95C9-20739F3B33B9}"/>
              </a:ext>
            </a:extLst>
          </p:cNvPr>
          <p:cNvSpPr txBox="1"/>
          <p:nvPr/>
        </p:nvSpPr>
        <p:spPr>
          <a:xfrm>
            <a:off x="2908300" y="7785100"/>
            <a:ext cx="215900" cy="25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endParaRPr lang="en-US" sz="1400" b="0" i="0" u="none" strike="noStrike" spc="-100" dirty="0">
              <a:solidFill>
                <a:srgbClr val="134471"/>
              </a:solidFill>
              <a:latin typeface="Pretendard Bold"/>
            </a:endParaRPr>
          </a:p>
        </p:txBody>
      </p:sp>
      <p:pic>
        <p:nvPicPr>
          <p:cNvPr id="24" name="Picture 24">
            <a:extLst>
              <a:ext uri="{FF2B5EF4-FFF2-40B4-BE49-F238E27FC236}">
                <a16:creationId xmlns:a16="http://schemas.microsoft.com/office/drawing/2014/main" id="{5181136D-74FA-702D-4D26-366297131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200" y="7645400"/>
            <a:ext cx="241300" cy="241300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AB733263-4129-8411-5200-314DCF366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7594600"/>
            <a:ext cx="342900" cy="342900"/>
          </a:xfrm>
          <a:prstGeom prst="rect">
            <a:avLst/>
          </a:prstGeom>
        </p:spPr>
      </p:pic>
      <p:sp>
        <p:nvSpPr>
          <p:cNvPr id="26" name="TextBox 26">
            <a:extLst>
              <a:ext uri="{FF2B5EF4-FFF2-40B4-BE49-F238E27FC236}">
                <a16:creationId xmlns:a16="http://schemas.microsoft.com/office/drawing/2014/main" id="{BDC2D717-22CB-5815-756D-4E7A29C198CA}"/>
              </a:ext>
            </a:extLst>
          </p:cNvPr>
          <p:cNvSpPr txBox="1"/>
          <p:nvPr/>
        </p:nvSpPr>
        <p:spPr>
          <a:xfrm>
            <a:off x="5918200" y="7632700"/>
            <a:ext cx="215900" cy="25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endParaRPr lang="en-US" sz="1400" b="0" i="0" u="none" strike="noStrike" spc="-100" dirty="0">
              <a:solidFill>
                <a:srgbClr val="134471"/>
              </a:solidFill>
              <a:latin typeface="Pretendard Bold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1EF02CCD-CCCC-85F4-17B9-203964D5DD8A}"/>
              </a:ext>
            </a:extLst>
          </p:cNvPr>
          <p:cNvSpPr txBox="1"/>
          <p:nvPr/>
        </p:nvSpPr>
        <p:spPr>
          <a:xfrm>
            <a:off x="6819900" y="4826000"/>
            <a:ext cx="215900" cy="25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endParaRPr lang="en-US" sz="1400" b="0" i="0" u="none" strike="noStrike" spc="-100" dirty="0">
              <a:solidFill>
                <a:srgbClr val="134471"/>
              </a:solidFill>
              <a:latin typeface="Pretendard Bold"/>
            </a:endParaRP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BA8D6F83-B7D8-1DE4-5FB8-FA93F104331F}"/>
              </a:ext>
            </a:extLst>
          </p:cNvPr>
          <p:cNvSpPr txBox="1"/>
          <p:nvPr/>
        </p:nvSpPr>
        <p:spPr>
          <a:xfrm>
            <a:off x="9067800" y="3289300"/>
            <a:ext cx="228600" cy="266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endParaRPr lang="en-US" sz="1500" b="0" i="0" u="none" strike="noStrike" spc="-100" dirty="0">
              <a:solidFill>
                <a:srgbClr val="FFFFFF"/>
              </a:solidFill>
              <a:latin typeface="Pretendard Bold"/>
            </a:endParaRP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15F2BBB1-3F4F-586F-F63F-720EA43BECF6}"/>
              </a:ext>
            </a:extLst>
          </p:cNvPr>
          <p:cNvSpPr txBox="1"/>
          <p:nvPr/>
        </p:nvSpPr>
        <p:spPr>
          <a:xfrm>
            <a:off x="9067800" y="7353300"/>
            <a:ext cx="228600" cy="266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500" b="0" i="0" u="none" strike="noStrike" spc="-100">
                <a:solidFill>
                  <a:srgbClr val="FFFFFF"/>
                </a:solidFill>
                <a:latin typeface="Pretendard Bold"/>
              </a:rPr>
              <a:t>3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AB4DD38A-EFA4-B379-6306-DD74CB6FBDD3}"/>
              </a:ext>
            </a:extLst>
          </p:cNvPr>
          <p:cNvSpPr txBox="1"/>
          <p:nvPr/>
        </p:nvSpPr>
        <p:spPr>
          <a:xfrm>
            <a:off x="13500100" y="3289300"/>
            <a:ext cx="228600" cy="266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500" b="0" i="0" u="none" strike="noStrike" spc="-100">
                <a:solidFill>
                  <a:srgbClr val="FFFFFF"/>
                </a:solidFill>
                <a:latin typeface="Pretendard Bold"/>
              </a:rPr>
              <a:t>4</a:t>
            </a: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C9480001-B89E-9AAD-DE70-2FA2CABF34C3}"/>
              </a:ext>
            </a:extLst>
          </p:cNvPr>
          <p:cNvSpPr txBox="1"/>
          <p:nvPr/>
        </p:nvSpPr>
        <p:spPr>
          <a:xfrm>
            <a:off x="13500100" y="5295900"/>
            <a:ext cx="228600" cy="266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endParaRPr lang="en-US" sz="1500" b="0" i="0" u="none" strike="noStrike" spc="-100" dirty="0">
              <a:solidFill>
                <a:srgbClr val="FFFFFF"/>
              </a:solidFill>
              <a:latin typeface="Pretendard Bold"/>
            </a:endParaRP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0A5D7DBF-D6E6-B5B0-B7ED-7C94C0530278}"/>
              </a:ext>
            </a:extLst>
          </p:cNvPr>
          <p:cNvSpPr txBox="1"/>
          <p:nvPr/>
        </p:nvSpPr>
        <p:spPr>
          <a:xfrm>
            <a:off x="3060700" y="3517900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 spc="-200" dirty="0">
                <a:solidFill>
                  <a:srgbClr val="FFFFFF"/>
                </a:solidFill>
                <a:ea typeface="Pretendard Bold"/>
              </a:rPr>
              <a:t>시스템</a:t>
            </a:r>
            <a:r>
              <a:rPr lang="en-US" sz="3000" b="0" i="0" u="none" strike="noStrike" spc="-200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3000" b="0" i="0" u="none" strike="noStrike" spc="-200" dirty="0">
                <a:solidFill>
                  <a:srgbClr val="FFFFFF"/>
                </a:solidFill>
                <a:ea typeface="Pretendard Bold"/>
              </a:rPr>
              <a:t>진단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64760742-AFB1-F141-5505-B58B0EB7A651}"/>
              </a:ext>
            </a:extLst>
          </p:cNvPr>
          <p:cNvSpPr txBox="1"/>
          <p:nvPr/>
        </p:nvSpPr>
        <p:spPr>
          <a:xfrm>
            <a:off x="825500" y="5321300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 spc="-200">
                <a:solidFill>
                  <a:srgbClr val="FFFFFF"/>
                </a:solidFill>
                <a:ea typeface="Pretendard Bold"/>
              </a:rPr>
              <a:t>시스템</a:t>
            </a:r>
            <a:r>
              <a:rPr lang="en-US" sz="3000" b="0" i="0" u="none" strike="noStrike" spc="-20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3000" b="0" i="0" u="none" strike="noStrike" spc="-200">
                <a:solidFill>
                  <a:srgbClr val="FFFFFF"/>
                </a:solidFill>
                <a:ea typeface="Pretendard Bold"/>
              </a:rPr>
              <a:t>설계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E99B730B-96AC-81DB-A67C-16A1AB27C510}"/>
              </a:ext>
            </a:extLst>
          </p:cNvPr>
          <p:cNvSpPr txBox="1"/>
          <p:nvPr/>
        </p:nvSpPr>
        <p:spPr>
          <a:xfrm>
            <a:off x="4711700" y="7962900"/>
            <a:ext cx="2654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 spc="-200">
                <a:solidFill>
                  <a:srgbClr val="FFFFFF"/>
                </a:solidFill>
                <a:ea typeface="Pretendard Bold"/>
              </a:rPr>
              <a:t>기술</a:t>
            </a:r>
            <a:r>
              <a:rPr lang="en-US" sz="3000" b="0" i="0" u="none" strike="noStrike" spc="-20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3000" b="0" i="0" u="none" strike="noStrike" spc="-200">
                <a:solidFill>
                  <a:srgbClr val="FFFFFF"/>
                </a:solidFill>
                <a:ea typeface="Pretendard Bold"/>
              </a:rPr>
              <a:t>지원</a:t>
            </a:r>
            <a:r>
              <a:rPr lang="en-US" sz="3000" b="0" i="0" u="none" strike="noStrike" spc="-20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3000" b="0" i="0" u="none" strike="noStrike" spc="-200">
                <a:solidFill>
                  <a:srgbClr val="FFFFFF"/>
                </a:solidFill>
                <a:ea typeface="Pretendard Bold"/>
              </a:rPr>
              <a:t>제공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27731E52-9EC8-3E8A-1AC5-0DEB84B59555}"/>
              </a:ext>
            </a:extLst>
          </p:cNvPr>
          <p:cNvSpPr txBox="1"/>
          <p:nvPr/>
        </p:nvSpPr>
        <p:spPr>
          <a:xfrm>
            <a:off x="6007100" y="5143500"/>
            <a:ext cx="17399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 spc="-200">
                <a:solidFill>
                  <a:srgbClr val="FFFFFF"/>
                </a:solidFill>
                <a:ea typeface="Pretendard Bold"/>
              </a:rPr>
              <a:t>제안</a:t>
            </a:r>
            <a:r>
              <a:rPr lang="en-US" sz="3000" b="0" i="0" u="none" strike="noStrike" spc="-20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3000" b="0" i="0" u="none" strike="noStrike" spc="-200">
                <a:solidFill>
                  <a:srgbClr val="FFFFFF"/>
                </a:solidFill>
                <a:ea typeface="Pretendard Bold"/>
              </a:rPr>
              <a:t>내용</a:t>
            </a: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28D6C723-1209-5905-AF7F-3F6D1341298B}"/>
              </a:ext>
            </a:extLst>
          </p:cNvPr>
          <p:cNvGrpSpPr/>
          <p:nvPr/>
        </p:nvGrpSpPr>
        <p:grpSpPr>
          <a:xfrm>
            <a:off x="664893" y="742949"/>
            <a:ext cx="17026324" cy="1786967"/>
            <a:chOff x="630390" y="711200"/>
            <a:chExt cx="17026324" cy="1638300"/>
          </a:xfrm>
        </p:grpSpPr>
        <p:pic>
          <p:nvPicPr>
            <p:cNvPr id="59" name="Picture 18">
              <a:extLst>
                <a:ext uri="{FF2B5EF4-FFF2-40B4-BE49-F238E27FC236}">
                  <a16:creationId xmlns:a16="http://schemas.microsoft.com/office/drawing/2014/main" id="{B44D71CA-E833-7573-5AEF-DCED6AB05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6700" y="711200"/>
              <a:ext cx="8500014" cy="1638300"/>
            </a:xfrm>
            <a:prstGeom prst="rect">
              <a:avLst/>
            </a:prstGeom>
          </p:spPr>
        </p:pic>
        <p:pic>
          <p:nvPicPr>
            <p:cNvPr id="60" name="Picture 19">
              <a:extLst>
                <a:ext uri="{FF2B5EF4-FFF2-40B4-BE49-F238E27FC236}">
                  <a16:creationId xmlns:a16="http://schemas.microsoft.com/office/drawing/2014/main" id="{807C52F1-68C6-4733-1422-409F95114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390" y="711200"/>
              <a:ext cx="8525415" cy="1638300"/>
            </a:xfrm>
            <a:prstGeom prst="rect">
              <a:avLst/>
            </a:prstGeom>
          </p:spPr>
        </p:pic>
        <p:sp>
          <p:nvSpPr>
            <p:cNvPr id="61" name="TextBox 24">
              <a:extLst>
                <a:ext uri="{FF2B5EF4-FFF2-40B4-BE49-F238E27FC236}">
                  <a16:creationId xmlns:a16="http://schemas.microsoft.com/office/drawing/2014/main" id="{57E48273-08CD-038C-E101-F31EA40FA899}"/>
                </a:ext>
              </a:extLst>
            </p:cNvPr>
            <p:cNvSpPr txBox="1"/>
            <p:nvPr/>
          </p:nvSpPr>
          <p:spPr>
            <a:xfrm>
              <a:off x="1888752" y="1404133"/>
              <a:ext cx="7713063" cy="4784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73039"/>
                </a:lnSpc>
              </a:pPr>
              <a:r>
                <a:rPr lang="ko-KR" altLang="en-US" sz="5000" b="0" i="0" u="none" strike="noStrike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주요 고객 사례 ＆ </a:t>
              </a:r>
              <a:r>
                <a:rPr lang="ko-KR" altLang="en-US" sz="5000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만족도</a:t>
              </a:r>
              <a:endParaRPr lang="en-US" sz="5000" b="0" i="0" u="none" strike="noStrike" dirty="0">
                <a:solidFill>
                  <a:srgbClr val="005F9C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C98CAE24-8789-AE23-B915-AA1D5779AB5A}"/>
                </a:ext>
              </a:extLst>
            </p:cNvPr>
            <p:cNvGrpSpPr/>
            <p:nvPr/>
          </p:nvGrpSpPr>
          <p:grpSpPr>
            <a:xfrm>
              <a:off x="994109" y="1104900"/>
              <a:ext cx="977566" cy="889000"/>
              <a:chOff x="11277600" y="3194050"/>
              <a:chExt cx="647700" cy="647700"/>
            </a:xfrm>
          </p:grpSpPr>
          <p:pic>
            <p:nvPicPr>
              <p:cNvPr id="63" name="Picture 9">
                <a:extLst>
                  <a:ext uri="{FF2B5EF4-FFF2-40B4-BE49-F238E27FC236}">
                    <a16:creationId xmlns:a16="http://schemas.microsoft.com/office/drawing/2014/main" id="{66AA61BF-0CFF-0157-FFA9-5B13422B4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64" name="그룹 63">
                <a:extLst>
                  <a:ext uri="{FF2B5EF4-FFF2-40B4-BE49-F238E27FC236}">
                    <a16:creationId xmlns:a16="http://schemas.microsoft.com/office/drawing/2014/main" id="{9573B2DC-CE58-C844-2909-D252CA5CD068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65" name="Picture 10">
                  <a:extLst>
                    <a:ext uri="{FF2B5EF4-FFF2-40B4-BE49-F238E27FC236}">
                      <a16:creationId xmlns:a16="http://schemas.microsoft.com/office/drawing/2014/main" id="{E6357914-95FE-F4C4-A7E5-62FF2D55D3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66" name="TextBox 11">
                  <a:extLst>
                    <a:ext uri="{FF2B5EF4-FFF2-40B4-BE49-F238E27FC236}">
                      <a16:creationId xmlns:a16="http://schemas.microsoft.com/office/drawing/2014/main" id="{D9870A2D-7F62-BDBB-9A97-6ED87571F45C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700" spc="-200" dirty="0">
                      <a:solidFill>
                        <a:srgbClr val="FFFFFF"/>
                      </a:solidFill>
                      <a:latin typeface="Pretendard Bold"/>
                    </a:rPr>
                    <a:t>6</a:t>
                  </a:r>
                  <a:endParaRPr lang="en-US" sz="2700" b="0" i="0" u="none" strike="noStrike" spc="-200" dirty="0">
                    <a:solidFill>
                      <a:srgbClr val="FFFFFF"/>
                    </a:solidFill>
                    <a:latin typeface="Pretendard Bold"/>
                  </a:endParaRPr>
                </a:p>
              </p:txBody>
            </p:sp>
          </p:grpSp>
        </p:grpSp>
      </p:grpSp>
      <p:graphicFrame>
        <p:nvGraphicFramePr>
          <p:cNvPr id="67" name="Table 9">
            <a:extLst>
              <a:ext uri="{FF2B5EF4-FFF2-40B4-BE49-F238E27FC236}">
                <a16:creationId xmlns:a16="http://schemas.microsoft.com/office/drawing/2014/main" id="{762B07AA-F302-B653-C55B-EF19C8759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819928"/>
              </p:ext>
            </p:extLst>
          </p:nvPr>
        </p:nvGraphicFramePr>
        <p:xfrm>
          <a:off x="664893" y="3050106"/>
          <a:ext cx="6067057" cy="6779695"/>
        </p:xfrm>
        <a:graphic>
          <a:graphicData uri="http://schemas.openxmlformats.org/drawingml/2006/table">
            <a:tbl>
              <a:tblPr/>
              <a:tblGrid>
                <a:gridCol w="1297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3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5985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구분</a:t>
                      </a:r>
                      <a:endParaRPr lang="en-US" sz="11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4CA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7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사업장 수</a:t>
                      </a:r>
                      <a:endParaRPr lang="en-US" sz="11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4CA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7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관리면적 </a:t>
                      </a:r>
                      <a:r>
                        <a:rPr lang="en-US" altLang="ko-KR" sz="17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(PY)</a:t>
                      </a:r>
                      <a:endParaRPr lang="en-US" sz="11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4CA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7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비고</a:t>
                      </a:r>
                      <a:endParaRPr lang="en-US" sz="11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4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992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6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업무시설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A9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10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110,542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60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992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6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업무시설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A9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3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495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60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444224"/>
                  </a:ext>
                </a:extLst>
              </a:tr>
              <a:tr h="54675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6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학교시설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A9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8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271,851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75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6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도서관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A9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2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834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183280"/>
                  </a:ext>
                </a:extLst>
              </a:tr>
              <a:tr h="562371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6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판매시설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A9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11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991,608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371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6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공장시설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A9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6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43,666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937642"/>
                  </a:ext>
                </a:extLst>
              </a:tr>
              <a:tr h="562371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6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공공기관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A9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17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578,974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371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6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아파트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A9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14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1,759,900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559450"/>
                  </a:ext>
                </a:extLst>
              </a:tr>
              <a:tr h="562371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600" b="0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공공기관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A9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9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120,000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371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600" b="1" i="0" u="none" strike="noStrike" dirty="0">
                          <a:solidFill>
                            <a:srgbClr val="FFFFFF"/>
                          </a:solidFill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합계</a:t>
                      </a:r>
                      <a:endParaRPr lang="en-US" sz="1600" b="1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A9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800" b="1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80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800" b="1" dirty="0">
                          <a:latin typeface="Pretendard Medium" panose="020B0600000101010101" charset="-127"/>
                          <a:ea typeface="Pretendard Medium" panose="020B0600000101010101" charset="-127"/>
                        </a:rPr>
                        <a:t>3,877,870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</a:endParaRP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012358"/>
                  </a:ext>
                </a:extLst>
              </a:tr>
            </a:tbl>
          </a:graphicData>
        </a:graphic>
      </p:graphicFrame>
      <p:grpSp>
        <p:nvGrpSpPr>
          <p:cNvPr id="73" name="그룹 72">
            <a:extLst>
              <a:ext uri="{FF2B5EF4-FFF2-40B4-BE49-F238E27FC236}">
                <a16:creationId xmlns:a16="http://schemas.microsoft.com/office/drawing/2014/main" id="{B4CBB413-FDBA-BB20-028C-20030888A62E}"/>
              </a:ext>
            </a:extLst>
          </p:cNvPr>
          <p:cNvGrpSpPr/>
          <p:nvPr/>
        </p:nvGrpSpPr>
        <p:grpSpPr>
          <a:xfrm>
            <a:off x="10261717" y="4315384"/>
            <a:ext cx="7429500" cy="4085891"/>
            <a:chOff x="8902700" y="3059363"/>
            <a:chExt cx="8661400" cy="4798428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C424DF98-66A9-87AA-3558-50D49417B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6200" y="3746500"/>
              <a:ext cx="4051300" cy="38100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C5C2905C-DA9F-B68E-9C2F-C621A8229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6200" y="5753100"/>
              <a:ext cx="4051300" cy="38100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7C7B8755-D639-9C29-B80F-8FE1CE93A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74700" y="3746500"/>
              <a:ext cx="4051300" cy="38100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C933FB9E-F9BC-36D3-0F9D-684830A97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74700" y="5753100"/>
              <a:ext cx="4051300" cy="38100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0D48CDA3-65D9-CD97-2A5D-C0DABE7EA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02700" y="7810500"/>
              <a:ext cx="4051300" cy="38100"/>
            </a:xfrm>
            <a:prstGeom prst="rect">
              <a:avLst/>
            </a:prstGeom>
          </p:spPr>
        </p:pic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3B92C6CA-0436-F665-5753-5252840765BA}"/>
                </a:ext>
              </a:extLst>
            </p:cNvPr>
            <p:cNvSpPr txBox="1"/>
            <p:nvPr/>
          </p:nvSpPr>
          <p:spPr>
            <a:xfrm>
              <a:off x="9525000" y="5105400"/>
              <a:ext cx="2895600" cy="635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충청도 </a:t>
              </a:r>
              <a:r>
                <a:rPr lang="en-US" altLang="ko-KR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6</a:t>
              </a:r>
              <a:r>
                <a:rPr lang="ko-KR" altLang="en-US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개소</a:t>
              </a:r>
              <a:endParaRPr lang="ko-KR" sz="3600" b="0" i="0" u="none" strike="noStrike" spc="-300" dirty="0">
                <a:solidFill>
                  <a:srgbClr val="134471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51CFEF25-112F-4FA7-1132-39A690063DA7}"/>
                </a:ext>
              </a:extLst>
            </p:cNvPr>
            <p:cNvSpPr txBox="1"/>
            <p:nvPr/>
          </p:nvSpPr>
          <p:spPr>
            <a:xfrm>
              <a:off x="9525000" y="7150100"/>
              <a:ext cx="3149600" cy="635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전라도 </a:t>
              </a:r>
              <a:r>
                <a:rPr lang="en-US" altLang="ko-KR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3</a:t>
              </a:r>
              <a:r>
                <a:rPr lang="ko-KR" altLang="en-US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개소</a:t>
              </a:r>
              <a:endParaRPr lang="ko-KR" sz="3600" b="0" i="0" u="none" strike="noStrike" spc="-300" dirty="0">
                <a:solidFill>
                  <a:srgbClr val="134471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sp>
          <p:nvSpPr>
            <p:cNvPr id="46" name="TextBox 46">
              <a:extLst>
                <a:ext uri="{FF2B5EF4-FFF2-40B4-BE49-F238E27FC236}">
                  <a16:creationId xmlns:a16="http://schemas.microsoft.com/office/drawing/2014/main" id="{3202DF50-E305-F00C-4290-BBE918079185}"/>
                </a:ext>
              </a:extLst>
            </p:cNvPr>
            <p:cNvSpPr txBox="1"/>
            <p:nvPr/>
          </p:nvSpPr>
          <p:spPr>
            <a:xfrm>
              <a:off x="13931900" y="3098800"/>
              <a:ext cx="3632200" cy="635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강원도 </a:t>
              </a:r>
              <a:r>
                <a:rPr lang="en-US" altLang="ko-KR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2</a:t>
              </a:r>
              <a:r>
                <a:rPr lang="ko-KR" altLang="en-US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개소</a:t>
              </a:r>
              <a:endParaRPr lang="ko-KR" sz="3600" b="0" i="0" u="none" strike="noStrike" spc="-300" dirty="0">
                <a:solidFill>
                  <a:srgbClr val="134471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4224FEC6-4249-371B-6847-85E4E557405C}"/>
                </a:ext>
              </a:extLst>
            </p:cNvPr>
            <p:cNvSpPr txBox="1"/>
            <p:nvPr/>
          </p:nvSpPr>
          <p:spPr>
            <a:xfrm>
              <a:off x="13931900" y="5105400"/>
              <a:ext cx="3200400" cy="635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경상도 </a:t>
              </a:r>
              <a:r>
                <a:rPr lang="en-US" altLang="ko-KR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9</a:t>
              </a:r>
              <a:r>
                <a:rPr lang="ko-KR" altLang="en-US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개소</a:t>
              </a:r>
              <a:endParaRPr lang="ko-KR" sz="3600" b="0" i="0" u="none" strike="noStrike" spc="-300" dirty="0">
                <a:solidFill>
                  <a:srgbClr val="134471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sp>
          <p:nvSpPr>
            <p:cNvPr id="69" name="TextBox 46">
              <a:extLst>
                <a:ext uri="{FF2B5EF4-FFF2-40B4-BE49-F238E27FC236}">
                  <a16:creationId xmlns:a16="http://schemas.microsoft.com/office/drawing/2014/main" id="{2C7E7BD0-251C-EBE8-EA19-0815F43C64D7}"/>
                </a:ext>
              </a:extLst>
            </p:cNvPr>
            <p:cNvSpPr txBox="1"/>
            <p:nvPr/>
          </p:nvSpPr>
          <p:spPr>
            <a:xfrm>
              <a:off x="9499600" y="3059363"/>
              <a:ext cx="3632200" cy="635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수도권 </a:t>
              </a:r>
              <a:r>
                <a:rPr lang="en-US" altLang="ko-KR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53</a:t>
              </a:r>
              <a:r>
                <a:rPr lang="ko-KR" altLang="en-US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개소</a:t>
              </a:r>
              <a:endParaRPr lang="ko-KR" sz="3600" b="0" i="0" u="none" strike="noStrike" spc="-300" dirty="0">
                <a:solidFill>
                  <a:srgbClr val="134471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sp>
          <p:nvSpPr>
            <p:cNvPr id="70" name="TextBox 45">
              <a:extLst>
                <a:ext uri="{FF2B5EF4-FFF2-40B4-BE49-F238E27FC236}">
                  <a16:creationId xmlns:a16="http://schemas.microsoft.com/office/drawing/2014/main" id="{C1B4CEAB-F084-8414-9B26-97C53DC88232}"/>
                </a:ext>
              </a:extLst>
            </p:cNvPr>
            <p:cNvSpPr txBox="1"/>
            <p:nvPr/>
          </p:nvSpPr>
          <p:spPr>
            <a:xfrm>
              <a:off x="14046200" y="7207918"/>
              <a:ext cx="3149600" cy="635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제주도 </a:t>
              </a:r>
              <a:r>
                <a:rPr lang="en-US" altLang="ko-KR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1</a:t>
              </a:r>
              <a:r>
                <a:rPr lang="ko-KR" altLang="en-US" sz="3600" spc="-300" dirty="0">
                  <a:solidFill>
                    <a:srgbClr val="134471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개소</a:t>
              </a:r>
              <a:endParaRPr lang="ko-KR" sz="3600" b="0" i="0" u="none" strike="noStrike" spc="-300" dirty="0">
                <a:solidFill>
                  <a:srgbClr val="134471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pic>
          <p:nvPicPr>
            <p:cNvPr id="71" name="Picture 9">
              <a:extLst>
                <a:ext uri="{FF2B5EF4-FFF2-40B4-BE49-F238E27FC236}">
                  <a16:creationId xmlns:a16="http://schemas.microsoft.com/office/drawing/2014/main" id="{C9818692-0D5D-CC06-5FC2-09B20D372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69353" y="7819691"/>
              <a:ext cx="4051300" cy="38100"/>
            </a:xfrm>
            <a:prstGeom prst="rect">
              <a:avLst/>
            </a:prstGeom>
          </p:spPr>
        </p:pic>
      </p:grpSp>
      <p:pic>
        <p:nvPicPr>
          <p:cNvPr id="77" name="Picture 7">
            <a:extLst>
              <a:ext uri="{FF2B5EF4-FFF2-40B4-BE49-F238E27FC236}">
                <a16:creationId xmlns:a16="http://schemas.microsoft.com/office/drawing/2014/main" id="{CC5D76AE-8F40-D8D1-FFB7-86165084E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6845938" y="5475545"/>
            <a:ext cx="3320105" cy="1931933"/>
          </a:xfrm>
          <a:prstGeom prst="rect">
            <a:avLst/>
          </a:prstGeom>
        </p:spPr>
      </p:pic>
      <p:sp>
        <p:nvSpPr>
          <p:cNvPr id="78" name="TextBox 46">
            <a:extLst>
              <a:ext uri="{FF2B5EF4-FFF2-40B4-BE49-F238E27FC236}">
                <a16:creationId xmlns:a16="http://schemas.microsoft.com/office/drawing/2014/main" id="{3523CA6A-D269-B2EA-FC4D-1B85C42E7ACC}"/>
              </a:ext>
            </a:extLst>
          </p:cNvPr>
          <p:cNvSpPr txBox="1"/>
          <p:nvPr/>
        </p:nvSpPr>
        <p:spPr>
          <a:xfrm>
            <a:off x="7010400" y="6138105"/>
            <a:ext cx="3115597" cy="54070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3600" b="0" i="0" u="none" strike="noStrike" spc="-3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National Network</a:t>
            </a:r>
            <a:endParaRPr lang="ko-KR" sz="3600" b="0" i="0" u="none" strike="noStrike" spc="-3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F67BABD-A4CB-D3BE-1A3D-23DDCCC0B4DB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63AE17B-E222-33EE-7C61-48FD5DCC34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5251" y="478119"/>
            <a:ext cx="292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69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A1B3D-F47A-7D1F-1962-84869BDC5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4AC468A-0E60-7D7D-3C59-301E66E850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66CCBC05-7079-6311-BD90-6D47AA330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4D3FE00C-E053-9E83-71C2-D967A71D3D21}"/>
              </a:ext>
            </a:extLst>
          </p:cNvPr>
          <p:cNvGrpSpPr/>
          <p:nvPr/>
        </p:nvGrpSpPr>
        <p:grpSpPr>
          <a:xfrm>
            <a:off x="722009" y="1939472"/>
            <a:ext cx="2389159" cy="602340"/>
            <a:chOff x="2679700" y="7734300"/>
            <a:chExt cx="2527300" cy="317500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78276712-1325-D6B6-A188-FC8BAA6B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700" y="7734300"/>
              <a:ext cx="2527300" cy="317500"/>
            </a:xfrm>
            <a:prstGeom prst="rect">
              <a:avLst/>
            </a:prstGeom>
          </p:spPr>
        </p:pic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B694293-650D-621C-0628-F7A6113C2AE8}"/>
                </a:ext>
              </a:extLst>
            </p:cNvPr>
            <p:cNvSpPr txBox="1"/>
            <p:nvPr/>
          </p:nvSpPr>
          <p:spPr>
            <a:xfrm>
              <a:off x="2908300" y="7747000"/>
              <a:ext cx="2070100" cy="279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2000" spc="-100" dirty="0">
                  <a:solidFill>
                    <a:srgbClr val="FFFFFF"/>
                  </a:solidFill>
                  <a:ea typeface="Pretendard Bold"/>
                </a:rPr>
                <a:t>혜성그룹 시설관리</a:t>
              </a:r>
              <a:endParaRPr lang="ko-KR" sz="2000" b="0" i="0" u="none" strike="noStrike" spc="-100" dirty="0">
                <a:solidFill>
                  <a:srgbClr val="FFFFFF"/>
                </a:solidFill>
                <a:ea typeface="Pretendard Bold"/>
              </a:endParaRPr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13F6FC01-76D6-17E7-D56C-CC36BECF98C9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고객 관리 현황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33F18036-1A09-30C2-E630-4ED95E58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56069"/>
              </p:ext>
            </p:extLst>
          </p:nvPr>
        </p:nvGraphicFramePr>
        <p:xfrm>
          <a:off x="723630" y="2494642"/>
          <a:ext cx="13285761" cy="7198651"/>
        </p:xfrm>
        <a:graphic>
          <a:graphicData uri="http://schemas.openxmlformats.org/drawingml/2006/table">
            <a:tbl>
              <a:tblPr/>
              <a:tblGrid>
                <a:gridCol w="3611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4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7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8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8540">
                  <a:extLst>
                    <a:ext uri="{9D8B030D-6E8A-4147-A177-3AD203B41FA5}">
                      <a16:colId xmlns:a16="http://schemas.microsoft.com/office/drawing/2014/main" val="4020228635"/>
                    </a:ext>
                  </a:extLst>
                </a:gridCol>
                <a:gridCol w="808540">
                  <a:extLst>
                    <a:ext uri="{9D8B030D-6E8A-4147-A177-3AD203B41FA5}">
                      <a16:colId xmlns:a16="http://schemas.microsoft.com/office/drawing/2014/main" val="2903047897"/>
                    </a:ext>
                  </a:extLst>
                </a:gridCol>
                <a:gridCol w="808540">
                  <a:extLst>
                    <a:ext uri="{9D8B030D-6E8A-4147-A177-3AD203B41FA5}">
                      <a16:colId xmlns:a16="http://schemas.microsoft.com/office/drawing/2014/main" val="2285359364"/>
                    </a:ext>
                  </a:extLst>
                </a:gridCol>
                <a:gridCol w="854951">
                  <a:extLst>
                    <a:ext uri="{9D8B030D-6E8A-4147-A177-3AD203B41FA5}">
                      <a16:colId xmlns:a16="http://schemas.microsoft.com/office/drawing/2014/main" val="170779294"/>
                    </a:ext>
                  </a:extLst>
                </a:gridCol>
                <a:gridCol w="1613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9735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구 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위 치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연면적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관리분야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 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개시일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2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시설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미화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경비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주차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기타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31604"/>
                  </a:ext>
                </a:extLst>
              </a:tr>
              <a:tr h="650962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송남빌딩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성동구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9,900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962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해남빌딩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서울시중구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10,000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962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성수빌딩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성동구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8,500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2016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962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세하제지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대구시 달성군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18,500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2020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962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한국제지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온산공장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울산시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온산읍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350,000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962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한국제지 파주물류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파주시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15,000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2019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962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계양전기 안산공장  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안산시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23,000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0962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계양전기 천안공장 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충남 천안시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25,000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2021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0962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한국팩키지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안산시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12,000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7">
            <a:extLst>
              <a:ext uri="{FF2B5EF4-FFF2-40B4-BE49-F238E27FC236}">
                <a16:creationId xmlns:a16="http://schemas.microsoft.com/office/drawing/2014/main" id="{B8238628-95C0-96DF-3AF1-9FCC8494E12B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51659633-C32A-0489-44A9-C984F46F4FF4}"/>
              </a:ext>
            </a:extLst>
          </p:cNvPr>
          <p:cNvSpPr txBox="1"/>
          <p:nvPr/>
        </p:nvSpPr>
        <p:spPr>
          <a:xfrm>
            <a:off x="277841" y="9677397"/>
            <a:ext cx="1828799" cy="60960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※ </a:t>
            </a:r>
            <a:r>
              <a:rPr lang="ko-KR" altLang="en-US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연면적 단위 </a:t>
            </a: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: PY</a:t>
            </a:r>
          </a:p>
        </p:txBody>
      </p:sp>
    </p:spTree>
    <p:extLst>
      <p:ext uri="{BB962C8B-B14F-4D97-AF65-F5344CB8AC3E}">
        <p14:creationId xmlns:p14="http://schemas.microsoft.com/office/powerpoint/2010/main" val="203133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8E33F-96F3-BB1E-AD36-A9222CE8E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4A31D11-A9DA-9666-D81E-2A19502657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A5411CB-1F9B-1951-A8A4-9777635EA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54F2B8A3-C480-EE30-7AA5-208516776DF9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고객 관리 현황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aphicFrame>
        <p:nvGraphicFramePr>
          <p:cNvPr id="32" name="Table 13">
            <a:extLst>
              <a:ext uri="{FF2B5EF4-FFF2-40B4-BE49-F238E27FC236}">
                <a16:creationId xmlns:a16="http://schemas.microsoft.com/office/drawing/2014/main" id="{17C2C240-584A-28EE-483D-C0406AE02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999307"/>
              </p:ext>
            </p:extLst>
          </p:nvPr>
        </p:nvGraphicFramePr>
        <p:xfrm>
          <a:off x="736600" y="2552700"/>
          <a:ext cx="13284201" cy="7076515"/>
        </p:xfrm>
        <a:graphic>
          <a:graphicData uri="http://schemas.openxmlformats.org/drawingml/2006/table">
            <a:tbl>
              <a:tblPr/>
              <a:tblGrid>
                <a:gridCol w="3883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4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315">
                  <a:extLst>
                    <a:ext uri="{9D8B030D-6E8A-4147-A177-3AD203B41FA5}">
                      <a16:colId xmlns:a16="http://schemas.microsoft.com/office/drawing/2014/main" val="4020228635"/>
                    </a:ext>
                  </a:extLst>
                </a:gridCol>
                <a:gridCol w="805315">
                  <a:extLst>
                    <a:ext uri="{9D8B030D-6E8A-4147-A177-3AD203B41FA5}">
                      <a16:colId xmlns:a16="http://schemas.microsoft.com/office/drawing/2014/main" val="2903047897"/>
                    </a:ext>
                  </a:extLst>
                </a:gridCol>
                <a:gridCol w="805315">
                  <a:extLst>
                    <a:ext uri="{9D8B030D-6E8A-4147-A177-3AD203B41FA5}">
                      <a16:colId xmlns:a16="http://schemas.microsoft.com/office/drawing/2014/main" val="2285359364"/>
                    </a:ext>
                  </a:extLst>
                </a:gridCol>
                <a:gridCol w="851539">
                  <a:extLst>
                    <a:ext uri="{9D8B030D-6E8A-4147-A177-3AD203B41FA5}">
                      <a16:colId xmlns:a16="http://schemas.microsoft.com/office/drawing/2014/main" val="170779294"/>
                    </a:ext>
                  </a:extLst>
                </a:gridCol>
                <a:gridCol w="16065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3773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구 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위 치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연면적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관리분야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 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개시일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2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시설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미화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경비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주차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기타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31604"/>
                  </a:ext>
                </a:extLst>
              </a:tr>
              <a:tr h="58685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무스크스빌딩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 강남구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650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06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5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NK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bio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빌딩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성남시 중원구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2,148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07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5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나래빌딩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 강남구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4,277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07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85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토필드빌딩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성남시 분당구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1,587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08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85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프린스 타워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강남구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1,270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08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685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충남도시가스(CNCT)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대전시 중구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1 610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2019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685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강남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로뎀</a:t>
                      </a:r>
                      <a:r>
                        <a:rPr kumimoji="1" lang="en-US" altLang="ko-K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 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빌딩 신축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강남구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,785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685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엔텍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㈜ 영동공장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충북 영동군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3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685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한성 자동차㈜ 분당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성남시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685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한성 ㈜서초 전시장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서초구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023629"/>
                  </a:ext>
                </a:extLst>
              </a:tr>
            </a:tbl>
          </a:graphicData>
        </a:graphic>
      </p:graphicFrame>
      <p:grpSp>
        <p:nvGrpSpPr>
          <p:cNvPr id="33" name="그룹 32">
            <a:extLst>
              <a:ext uri="{FF2B5EF4-FFF2-40B4-BE49-F238E27FC236}">
                <a16:creationId xmlns:a16="http://schemas.microsoft.com/office/drawing/2014/main" id="{C461C7AF-90E8-9B56-6334-57D43906A713}"/>
              </a:ext>
            </a:extLst>
          </p:cNvPr>
          <p:cNvGrpSpPr/>
          <p:nvPr/>
        </p:nvGrpSpPr>
        <p:grpSpPr>
          <a:xfrm>
            <a:off x="736600" y="1944565"/>
            <a:ext cx="2389159" cy="602340"/>
            <a:chOff x="2679700" y="7734300"/>
            <a:chExt cx="2527300" cy="317500"/>
          </a:xfrm>
        </p:grpSpPr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B972EBCE-DDF7-14AD-82E3-F936D87B9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700" y="7734300"/>
              <a:ext cx="2527300" cy="317500"/>
            </a:xfrm>
            <a:prstGeom prst="rect">
              <a:avLst/>
            </a:prstGeom>
          </p:spPr>
        </p:pic>
        <p:sp>
          <p:nvSpPr>
            <p:cNvPr id="35" name="TextBox 13">
              <a:extLst>
                <a:ext uri="{FF2B5EF4-FFF2-40B4-BE49-F238E27FC236}">
                  <a16:creationId xmlns:a16="http://schemas.microsoft.com/office/drawing/2014/main" id="{A59DA177-F7D5-93BF-1D61-8AE88FFFF0C2}"/>
                </a:ext>
              </a:extLst>
            </p:cNvPr>
            <p:cNvSpPr txBox="1"/>
            <p:nvPr/>
          </p:nvSpPr>
          <p:spPr>
            <a:xfrm>
              <a:off x="2908300" y="7747000"/>
              <a:ext cx="2070100" cy="279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2000" b="0" i="0" u="none" strike="noStrike" spc="-100" dirty="0">
                  <a:solidFill>
                    <a:srgbClr val="FFFFFF"/>
                  </a:solidFill>
                  <a:ea typeface="Pretendard Bold"/>
                </a:rPr>
                <a:t>업무 시설</a:t>
              </a:r>
              <a:endParaRPr lang="ko-KR" sz="2000" b="0" i="0" u="none" strike="noStrike" spc="-100" dirty="0">
                <a:solidFill>
                  <a:srgbClr val="FFFFFF"/>
                </a:solidFill>
                <a:ea typeface="Pretendard Bold"/>
              </a:endParaRPr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58275607-DDA9-5243-CA8B-395DBBF5664E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2D0F5FD2-15B3-691A-0179-911875FAF2DA}"/>
              </a:ext>
            </a:extLst>
          </p:cNvPr>
          <p:cNvSpPr txBox="1"/>
          <p:nvPr/>
        </p:nvSpPr>
        <p:spPr>
          <a:xfrm>
            <a:off x="277841" y="9677397"/>
            <a:ext cx="1828799" cy="60960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※ </a:t>
            </a:r>
            <a:r>
              <a:rPr lang="ko-KR" altLang="en-US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연면적 단위 </a:t>
            </a: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: PY</a:t>
            </a:r>
          </a:p>
        </p:txBody>
      </p:sp>
    </p:spTree>
    <p:extLst>
      <p:ext uri="{BB962C8B-B14F-4D97-AF65-F5344CB8AC3E}">
        <p14:creationId xmlns:p14="http://schemas.microsoft.com/office/powerpoint/2010/main" val="3102893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4B9EF-42DB-E4F3-65E7-1D0A27534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F99B9B-BDB1-F807-303E-9000C57D82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34BBF38E-66B0-6CAF-1396-9DC832E20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ADAADB60-2949-75F1-73D0-1CB729BF44C5}"/>
              </a:ext>
            </a:extLst>
          </p:cNvPr>
          <p:cNvGrpSpPr/>
          <p:nvPr/>
        </p:nvGrpSpPr>
        <p:grpSpPr>
          <a:xfrm>
            <a:off x="736599" y="1973607"/>
            <a:ext cx="2389159" cy="602340"/>
            <a:chOff x="2679700" y="7734300"/>
            <a:chExt cx="2527300" cy="317500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1EEFB320-0BE8-4979-F356-EE9CDC612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700" y="7734300"/>
              <a:ext cx="2527300" cy="317500"/>
            </a:xfrm>
            <a:prstGeom prst="rect">
              <a:avLst/>
            </a:prstGeom>
          </p:spPr>
        </p:pic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89498C1-AE90-308E-AA72-357B35943F46}"/>
                </a:ext>
              </a:extLst>
            </p:cNvPr>
            <p:cNvSpPr txBox="1"/>
            <p:nvPr/>
          </p:nvSpPr>
          <p:spPr>
            <a:xfrm>
              <a:off x="2908300" y="7747000"/>
              <a:ext cx="2070100" cy="279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2000" b="0" i="0" u="none" strike="noStrike" spc="-100" dirty="0">
                  <a:solidFill>
                    <a:srgbClr val="FFFFFF"/>
                  </a:solidFill>
                  <a:ea typeface="Pretendard Bold"/>
                </a:rPr>
                <a:t>공공 기관</a:t>
              </a:r>
              <a:endParaRPr lang="ko-KR" sz="2000" b="0" i="0" u="none" strike="noStrike" spc="-100" dirty="0">
                <a:solidFill>
                  <a:srgbClr val="FFFFFF"/>
                </a:solidFill>
                <a:ea typeface="Pretendard Bold"/>
              </a:endParaRPr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31FA2C5E-0A68-11A9-4DF5-B047A29CDF93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고객 관리 현황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97BB5745-EA36-4568-1FB0-C40B64477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065950"/>
              </p:ext>
            </p:extLst>
          </p:nvPr>
        </p:nvGraphicFramePr>
        <p:xfrm>
          <a:off x="736600" y="2575947"/>
          <a:ext cx="13284198" cy="7101443"/>
        </p:xfrm>
        <a:graphic>
          <a:graphicData uri="http://schemas.openxmlformats.org/drawingml/2006/table">
            <a:tbl>
              <a:tblPr/>
              <a:tblGrid>
                <a:gridCol w="3803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94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87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8767">
                  <a:extLst>
                    <a:ext uri="{9D8B030D-6E8A-4147-A177-3AD203B41FA5}">
                      <a16:colId xmlns:a16="http://schemas.microsoft.com/office/drawing/2014/main" val="4020228635"/>
                    </a:ext>
                  </a:extLst>
                </a:gridCol>
                <a:gridCol w="758767">
                  <a:extLst>
                    <a:ext uri="{9D8B030D-6E8A-4147-A177-3AD203B41FA5}">
                      <a16:colId xmlns:a16="http://schemas.microsoft.com/office/drawing/2014/main" val="2903047897"/>
                    </a:ext>
                  </a:extLst>
                </a:gridCol>
                <a:gridCol w="758767">
                  <a:extLst>
                    <a:ext uri="{9D8B030D-6E8A-4147-A177-3AD203B41FA5}">
                      <a16:colId xmlns:a16="http://schemas.microsoft.com/office/drawing/2014/main" val="2285359364"/>
                    </a:ext>
                  </a:extLst>
                </a:gridCol>
                <a:gridCol w="802321">
                  <a:extLst>
                    <a:ext uri="{9D8B030D-6E8A-4147-A177-3AD203B41FA5}">
                      <a16:colId xmlns:a16="http://schemas.microsoft.com/office/drawing/2014/main" val="170779294"/>
                    </a:ext>
                  </a:extLst>
                </a:gridCol>
                <a:gridCol w="15137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5900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구 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위 치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연면적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관리분야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 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개시일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37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시설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미화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경비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주차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기타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31604"/>
                  </a:ext>
                </a:extLst>
              </a:tr>
              <a:tr h="58891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박달도서관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안양시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박달구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  834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2017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91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환경관리공단(일산)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고양시 일산구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4,042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2008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91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수원가족여성회관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수원시 팔달구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1,092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2008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91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경기도제2청사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의정부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8,510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2008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91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새마을운동중앙연수원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성남시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165,330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2009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91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경기 남양주경찰서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남양주시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2012</a:t>
                      </a:r>
                    </a:p>
                  </a:txBody>
                  <a:tcPr marT="45712" marB="4571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91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기상청 레이더 센터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관악구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3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891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경기도 이천 경찰서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이천시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14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891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경기도 파주 시청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파주시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시청로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14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891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가평 도서관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가평군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553686"/>
                  </a:ext>
                </a:extLst>
              </a:tr>
            </a:tbl>
          </a:graphicData>
        </a:graphic>
      </p:graphicFrame>
      <p:sp>
        <p:nvSpPr>
          <p:cNvPr id="36" name="TextBox 22">
            <a:extLst>
              <a:ext uri="{FF2B5EF4-FFF2-40B4-BE49-F238E27FC236}">
                <a16:creationId xmlns:a16="http://schemas.microsoft.com/office/drawing/2014/main" id="{EFF79435-5F03-0C05-35F1-127D2AA9B768}"/>
              </a:ext>
            </a:extLst>
          </p:cNvPr>
          <p:cNvSpPr txBox="1"/>
          <p:nvPr/>
        </p:nvSpPr>
        <p:spPr>
          <a:xfrm>
            <a:off x="277841" y="9677397"/>
            <a:ext cx="1828799" cy="60960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※ </a:t>
            </a:r>
            <a:r>
              <a:rPr lang="ko-KR" altLang="en-US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연면적 단위 </a:t>
            </a: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: PY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58C1A28-A8D7-1F87-E9A9-42A6CD7A6F6A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23316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BFF03-2626-682F-FB98-2C832F5C0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0BFFC32-C495-5DC5-E2F4-B6E980447E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603129D-B821-C22B-2D39-DCFE0CD87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C87DBD02-C1DB-7D59-E40A-08DDA796A98D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고객 관리 현황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aphicFrame>
        <p:nvGraphicFramePr>
          <p:cNvPr id="32" name="Table 13">
            <a:extLst>
              <a:ext uri="{FF2B5EF4-FFF2-40B4-BE49-F238E27FC236}">
                <a16:creationId xmlns:a16="http://schemas.microsoft.com/office/drawing/2014/main" id="{297C0C87-4C44-6E22-FD5A-1F06FCB5D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252209"/>
              </p:ext>
            </p:extLst>
          </p:nvPr>
        </p:nvGraphicFramePr>
        <p:xfrm>
          <a:off x="736600" y="2606692"/>
          <a:ext cx="13207998" cy="7023794"/>
        </p:xfrm>
        <a:graphic>
          <a:graphicData uri="http://schemas.openxmlformats.org/drawingml/2006/table">
            <a:tbl>
              <a:tblPr/>
              <a:tblGrid>
                <a:gridCol w="3533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2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7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98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9847">
                  <a:extLst>
                    <a:ext uri="{9D8B030D-6E8A-4147-A177-3AD203B41FA5}">
                      <a16:colId xmlns:a16="http://schemas.microsoft.com/office/drawing/2014/main" val="4020228635"/>
                    </a:ext>
                  </a:extLst>
                </a:gridCol>
                <a:gridCol w="759847">
                  <a:extLst>
                    <a:ext uri="{9D8B030D-6E8A-4147-A177-3AD203B41FA5}">
                      <a16:colId xmlns:a16="http://schemas.microsoft.com/office/drawing/2014/main" val="2903047897"/>
                    </a:ext>
                  </a:extLst>
                </a:gridCol>
                <a:gridCol w="759847">
                  <a:extLst>
                    <a:ext uri="{9D8B030D-6E8A-4147-A177-3AD203B41FA5}">
                      <a16:colId xmlns:a16="http://schemas.microsoft.com/office/drawing/2014/main" val="2285359364"/>
                    </a:ext>
                  </a:extLst>
                </a:gridCol>
                <a:gridCol w="1076233">
                  <a:extLst>
                    <a:ext uri="{9D8B030D-6E8A-4147-A177-3AD203B41FA5}">
                      <a16:colId xmlns:a16="http://schemas.microsoft.com/office/drawing/2014/main" val="170779294"/>
                    </a:ext>
                  </a:extLst>
                </a:gridCol>
                <a:gridCol w="12682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7743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구 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위 치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연면적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관리분야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 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개시일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3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시설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미화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경비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주차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기타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31604"/>
                  </a:ext>
                </a:extLst>
              </a:tr>
              <a:tr h="77538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경기도립기술학교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안산시 단원구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33,131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2007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8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공주대 영상보건대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공주시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옥룡동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38,720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2009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38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경비도청  구 청사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수원시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310,000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2022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38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부천 시청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경기도 부천시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2016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38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광명시 열린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시민청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광명시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538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경기도 교육복지종합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수원시 장안구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2014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538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남양주시청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남양주시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2020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3" name="그룹 32">
            <a:extLst>
              <a:ext uri="{FF2B5EF4-FFF2-40B4-BE49-F238E27FC236}">
                <a16:creationId xmlns:a16="http://schemas.microsoft.com/office/drawing/2014/main" id="{1B95CC9D-A02C-A47B-D1B9-21275B950806}"/>
              </a:ext>
            </a:extLst>
          </p:cNvPr>
          <p:cNvGrpSpPr/>
          <p:nvPr/>
        </p:nvGrpSpPr>
        <p:grpSpPr>
          <a:xfrm>
            <a:off x="736599" y="1998559"/>
            <a:ext cx="2389159" cy="586405"/>
            <a:chOff x="2679700" y="7734300"/>
            <a:chExt cx="2527300" cy="317500"/>
          </a:xfrm>
        </p:grpSpPr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CEB8CA4E-9D2E-CDFF-DC0C-660DDD0ED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700" y="7734300"/>
              <a:ext cx="2527300" cy="317500"/>
            </a:xfrm>
            <a:prstGeom prst="rect">
              <a:avLst/>
            </a:prstGeom>
          </p:spPr>
        </p:pic>
        <p:sp>
          <p:nvSpPr>
            <p:cNvPr id="35" name="TextBox 13">
              <a:extLst>
                <a:ext uri="{FF2B5EF4-FFF2-40B4-BE49-F238E27FC236}">
                  <a16:creationId xmlns:a16="http://schemas.microsoft.com/office/drawing/2014/main" id="{3FDEBD9A-EEF1-52A6-82C5-611E45CB7398}"/>
                </a:ext>
              </a:extLst>
            </p:cNvPr>
            <p:cNvSpPr txBox="1"/>
            <p:nvPr/>
          </p:nvSpPr>
          <p:spPr>
            <a:xfrm>
              <a:off x="2908300" y="7747000"/>
              <a:ext cx="2070100" cy="279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2000" spc="-100" dirty="0">
                  <a:solidFill>
                    <a:srgbClr val="FFFFFF"/>
                  </a:solidFill>
                  <a:ea typeface="Pretendard Bold"/>
                </a:rPr>
                <a:t>공공 시설</a:t>
              </a:r>
              <a:endParaRPr lang="ko-KR" sz="2000" b="0" i="0" u="none" strike="noStrike" spc="-100" dirty="0">
                <a:solidFill>
                  <a:srgbClr val="FFFFFF"/>
                </a:solidFill>
                <a:ea typeface="Pretendard Bold"/>
              </a:endParaRPr>
            </a:p>
          </p:txBody>
        </p:sp>
      </p:grpSp>
      <p:sp>
        <p:nvSpPr>
          <p:cNvPr id="36" name="TextBox 22">
            <a:extLst>
              <a:ext uri="{FF2B5EF4-FFF2-40B4-BE49-F238E27FC236}">
                <a16:creationId xmlns:a16="http://schemas.microsoft.com/office/drawing/2014/main" id="{FB2135E8-1677-76AB-EE69-38841D390E0A}"/>
              </a:ext>
            </a:extLst>
          </p:cNvPr>
          <p:cNvSpPr txBox="1"/>
          <p:nvPr/>
        </p:nvSpPr>
        <p:spPr>
          <a:xfrm>
            <a:off x="277841" y="9677397"/>
            <a:ext cx="1828799" cy="60960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※ </a:t>
            </a:r>
            <a:r>
              <a:rPr lang="ko-KR" altLang="en-US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연면적 단위 </a:t>
            </a: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: PY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BCC0284-2702-7E95-2666-AB14EE9C5F9E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48758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C0756-7579-ABFD-1CE0-2F2712055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CD9290-C791-EAF2-DE7F-51ACF9EE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8E306F54-2DBB-3F37-2B6E-E24E2B3E3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29184145-33EE-AD42-863E-1535150B2DCE}"/>
              </a:ext>
            </a:extLst>
          </p:cNvPr>
          <p:cNvGrpSpPr/>
          <p:nvPr/>
        </p:nvGrpSpPr>
        <p:grpSpPr>
          <a:xfrm>
            <a:off x="736600" y="1987778"/>
            <a:ext cx="2389159" cy="602340"/>
            <a:chOff x="2679700" y="7734300"/>
            <a:chExt cx="2527300" cy="317500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16627F9C-F031-AD81-9BD1-9E7EAA31E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700" y="7734300"/>
              <a:ext cx="2527300" cy="317500"/>
            </a:xfrm>
            <a:prstGeom prst="rect">
              <a:avLst/>
            </a:prstGeom>
          </p:spPr>
        </p:pic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65B074C-50A1-F4C3-39D6-26A1A9F13228}"/>
                </a:ext>
              </a:extLst>
            </p:cNvPr>
            <p:cNvSpPr txBox="1"/>
            <p:nvPr/>
          </p:nvSpPr>
          <p:spPr>
            <a:xfrm>
              <a:off x="2908300" y="7747000"/>
              <a:ext cx="2070100" cy="279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2000" spc="-100" dirty="0">
                  <a:solidFill>
                    <a:srgbClr val="FFFFFF"/>
                  </a:solidFill>
                  <a:ea typeface="Pretendard Bold"/>
                </a:rPr>
                <a:t>아파트</a:t>
              </a:r>
              <a:endParaRPr lang="ko-KR" sz="2000" b="0" i="0" u="none" strike="noStrike" spc="-100" dirty="0">
                <a:solidFill>
                  <a:srgbClr val="FFFFFF"/>
                </a:solidFill>
                <a:ea typeface="Pretendard Bold"/>
              </a:endParaRPr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C4C16944-DEE0-B900-458A-2842E498A28D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고객 관리 현황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21790C9B-4D65-5F02-8492-4560D8AE7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27837"/>
              </p:ext>
            </p:extLst>
          </p:nvPr>
        </p:nvGraphicFramePr>
        <p:xfrm>
          <a:off x="736600" y="2590118"/>
          <a:ext cx="13208000" cy="7064845"/>
        </p:xfrm>
        <a:graphic>
          <a:graphicData uri="http://schemas.openxmlformats.org/drawingml/2006/table">
            <a:tbl>
              <a:tblPr/>
              <a:tblGrid>
                <a:gridCol w="3693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8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8994">
                  <a:extLst>
                    <a:ext uri="{9D8B030D-6E8A-4147-A177-3AD203B41FA5}">
                      <a16:colId xmlns:a16="http://schemas.microsoft.com/office/drawing/2014/main" val="4020228635"/>
                    </a:ext>
                  </a:extLst>
                </a:gridCol>
                <a:gridCol w="798994">
                  <a:extLst>
                    <a:ext uri="{9D8B030D-6E8A-4147-A177-3AD203B41FA5}">
                      <a16:colId xmlns:a16="http://schemas.microsoft.com/office/drawing/2014/main" val="2903047897"/>
                    </a:ext>
                  </a:extLst>
                </a:gridCol>
                <a:gridCol w="798994">
                  <a:extLst>
                    <a:ext uri="{9D8B030D-6E8A-4147-A177-3AD203B41FA5}">
                      <a16:colId xmlns:a16="http://schemas.microsoft.com/office/drawing/2014/main" val="2285359364"/>
                    </a:ext>
                  </a:extLst>
                </a:gridCol>
                <a:gridCol w="888558">
                  <a:extLst>
                    <a:ext uri="{9D8B030D-6E8A-4147-A177-3AD203B41FA5}">
                      <a16:colId xmlns:a16="http://schemas.microsoft.com/office/drawing/2014/main" val="170779294"/>
                    </a:ext>
                  </a:extLst>
                </a:gridCol>
                <a:gridCol w="13369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3285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구 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위 치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연면적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관리분야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 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개시일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9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시설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미화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경비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주차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기타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31604"/>
                  </a:ext>
                </a:extLst>
              </a:tr>
              <a:tr h="771049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지석마을그대가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용인시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85,193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2019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049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안성푸르지오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안성시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190,324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2019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049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계양동부센트러빌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인천시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계약구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165,830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2019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049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기흥역롯데스카이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용인시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71,844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2020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1049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래미안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월곡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성북구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243,768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2020</a:t>
                      </a:r>
                    </a:p>
                  </a:txBody>
                  <a:tcPr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1049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구미동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엘지아파트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성남시 분당구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397,279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1363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장위동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꿈에숲아파트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성북구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433,796</a:t>
                      </a: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" name="TextBox 22">
            <a:extLst>
              <a:ext uri="{FF2B5EF4-FFF2-40B4-BE49-F238E27FC236}">
                <a16:creationId xmlns:a16="http://schemas.microsoft.com/office/drawing/2014/main" id="{2F7EE25D-10F0-6B92-CD2A-D316D3BEE936}"/>
              </a:ext>
            </a:extLst>
          </p:cNvPr>
          <p:cNvSpPr txBox="1"/>
          <p:nvPr/>
        </p:nvSpPr>
        <p:spPr>
          <a:xfrm>
            <a:off x="277841" y="9715273"/>
            <a:ext cx="1828799" cy="57172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※ </a:t>
            </a:r>
            <a:r>
              <a:rPr lang="ko-KR" altLang="en-US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연면적 단위 </a:t>
            </a: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: </a:t>
            </a:r>
            <a:r>
              <a:rPr lang="ko-KR" altLang="en-US" sz="2000" dirty="0">
                <a:solidFill>
                  <a:srgbClr val="292929"/>
                </a:solidFill>
                <a:latin typeface="Pretendard Medium" panose="020B0600000101010101" charset="-127"/>
                <a:ea typeface="Pretendard Medium" panose="020B0600000101010101" charset="-127"/>
              </a:rPr>
              <a:t>㎡</a:t>
            </a:r>
            <a:endParaRPr lang="en-US" altLang="ko-KR" sz="2000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55C16FC-94AE-F579-C042-28589DBAD70B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99232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FFB69-7064-9CE6-874A-0C8256FC0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61EF840-0784-6822-838A-98F51E6914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12F66FF-B3DE-1A57-58D6-D204C45D6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921A17C0-EF9D-0AC2-8074-08D64D104D8D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고객 관리 현황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aphicFrame>
        <p:nvGraphicFramePr>
          <p:cNvPr id="32" name="Table 13">
            <a:extLst>
              <a:ext uri="{FF2B5EF4-FFF2-40B4-BE49-F238E27FC236}">
                <a16:creationId xmlns:a16="http://schemas.microsoft.com/office/drawing/2014/main" id="{9EBCF95A-AF3D-2B79-932F-31C6BC972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540006"/>
              </p:ext>
            </p:extLst>
          </p:nvPr>
        </p:nvGraphicFramePr>
        <p:xfrm>
          <a:off x="736601" y="2610755"/>
          <a:ext cx="13208001" cy="7082542"/>
        </p:xfrm>
        <a:graphic>
          <a:graphicData uri="http://schemas.openxmlformats.org/drawingml/2006/table">
            <a:tbl>
              <a:tblPr/>
              <a:tblGrid>
                <a:gridCol w="4454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7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330">
                  <a:extLst>
                    <a:ext uri="{9D8B030D-6E8A-4147-A177-3AD203B41FA5}">
                      <a16:colId xmlns:a16="http://schemas.microsoft.com/office/drawing/2014/main" val="4020228635"/>
                    </a:ext>
                  </a:extLst>
                </a:gridCol>
                <a:gridCol w="805330">
                  <a:extLst>
                    <a:ext uri="{9D8B030D-6E8A-4147-A177-3AD203B41FA5}">
                      <a16:colId xmlns:a16="http://schemas.microsoft.com/office/drawing/2014/main" val="2903047897"/>
                    </a:ext>
                  </a:extLst>
                </a:gridCol>
                <a:gridCol w="805330">
                  <a:extLst>
                    <a:ext uri="{9D8B030D-6E8A-4147-A177-3AD203B41FA5}">
                      <a16:colId xmlns:a16="http://schemas.microsoft.com/office/drawing/2014/main" val="2285359364"/>
                    </a:ext>
                  </a:extLst>
                </a:gridCol>
                <a:gridCol w="805330">
                  <a:extLst>
                    <a:ext uri="{9D8B030D-6E8A-4147-A177-3AD203B41FA5}">
                      <a16:colId xmlns:a16="http://schemas.microsoft.com/office/drawing/2014/main" val="170779294"/>
                    </a:ext>
                  </a:extLst>
                </a:gridCol>
                <a:gridCol w="1046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8931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구 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위 치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연면적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관리분야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 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개시일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44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시설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미화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경비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주차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기타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31604"/>
                  </a:ext>
                </a:extLst>
              </a:tr>
              <a:tr h="640463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중계주공2단지</a:t>
                      </a: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노원구</a:t>
                      </a: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110,267</a:t>
                      </a: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463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후곡마을11,12단지</a:t>
                      </a: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고양시</a:t>
                      </a: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139,257</a:t>
                      </a: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463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옥빛마을15단지</a:t>
                      </a: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고양시</a:t>
                      </a: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175,929</a:t>
                      </a: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19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463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길동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삼익파크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서울시강동구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99,554</a:t>
                      </a: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19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463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밤꽃마을뜰안채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수원시</a:t>
                      </a: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89,523</a:t>
                      </a:r>
                    </a:p>
                  </a:txBody>
                  <a:tcPr marT="45713" marB="45713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463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목동5단지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양천구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27,304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463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마곡엠벨리7단지</a:t>
                      </a:r>
                    </a:p>
                  </a:txBody>
                  <a:tcPr marT="45762" marB="4576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강서구</a:t>
                      </a:r>
                    </a:p>
                  </a:txBody>
                  <a:tcPr marT="45762" marB="4576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90,376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463"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en-US" altLang="ko-K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태봉공원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파크몬트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푸르지오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62" marB="4576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포천시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62" marB="4576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24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0463"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en-US" altLang="ko-K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하남 감일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스타힐스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62" marB="4576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하남시</a:t>
                      </a:r>
                    </a:p>
                  </a:txBody>
                  <a:tcPr marT="45762" marB="4576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2025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3" name="그룹 32">
            <a:extLst>
              <a:ext uri="{FF2B5EF4-FFF2-40B4-BE49-F238E27FC236}">
                <a16:creationId xmlns:a16="http://schemas.microsoft.com/office/drawing/2014/main" id="{54EB5D36-DD70-A061-53EB-5D51922A74A4}"/>
              </a:ext>
            </a:extLst>
          </p:cNvPr>
          <p:cNvGrpSpPr/>
          <p:nvPr/>
        </p:nvGrpSpPr>
        <p:grpSpPr>
          <a:xfrm>
            <a:off x="736600" y="2002620"/>
            <a:ext cx="2389159" cy="602340"/>
            <a:chOff x="2679700" y="7734300"/>
            <a:chExt cx="2527300" cy="317500"/>
          </a:xfrm>
        </p:grpSpPr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AA8E0FEE-317E-59C6-2D1F-1627B9A71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700" y="7734300"/>
              <a:ext cx="2527300" cy="317500"/>
            </a:xfrm>
            <a:prstGeom prst="rect">
              <a:avLst/>
            </a:prstGeom>
          </p:spPr>
        </p:pic>
        <p:sp>
          <p:nvSpPr>
            <p:cNvPr id="35" name="TextBox 13">
              <a:extLst>
                <a:ext uri="{FF2B5EF4-FFF2-40B4-BE49-F238E27FC236}">
                  <a16:creationId xmlns:a16="http://schemas.microsoft.com/office/drawing/2014/main" id="{267DC065-1F03-FCB1-6ECA-2953532449C3}"/>
                </a:ext>
              </a:extLst>
            </p:cNvPr>
            <p:cNvSpPr txBox="1"/>
            <p:nvPr/>
          </p:nvSpPr>
          <p:spPr>
            <a:xfrm>
              <a:off x="2908300" y="7747000"/>
              <a:ext cx="2070100" cy="279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2000" spc="-100" dirty="0">
                  <a:solidFill>
                    <a:srgbClr val="FFFFFF"/>
                  </a:solidFill>
                  <a:ea typeface="Pretendard Bold"/>
                </a:rPr>
                <a:t>아파트</a:t>
              </a:r>
              <a:endParaRPr lang="ko-KR" sz="2000" b="0" i="0" u="none" strike="noStrike" spc="-100" dirty="0">
                <a:solidFill>
                  <a:srgbClr val="FFFFFF"/>
                </a:solidFill>
                <a:ea typeface="Pretendard Bold"/>
              </a:endParaRPr>
            </a:p>
          </p:txBody>
        </p:sp>
      </p:grpSp>
      <p:sp>
        <p:nvSpPr>
          <p:cNvPr id="36" name="TextBox 22">
            <a:extLst>
              <a:ext uri="{FF2B5EF4-FFF2-40B4-BE49-F238E27FC236}">
                <a16:creationId xmlns:a16="http://schemas.microsoft.com/office/drawing/2014/main" id="{5846BBC8-C280-E9FE-EAF9-BB6BC587B2C5}"/>
              </a:ext>
            </a:extLst>
          </p:cNvPr>
          <p:cNvSpPr txBox="1"/>
          <p:nvPr/>
        </p:nvSpPr>
        <p:spPr>
          <a:xfrm>
            <a:off x="277841" y="9715273"/>
            <a:ext cx="1828799" cy="57172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※ </a:t>
            </a:r>
            <a:r>
              <a:rPr lang="ko-KR" altLang="en-US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연면적 단위 </a:t>
            </a: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: </a:t>
            </a:r>
            <a:r>
              <a:rPr lang="ko-KR" altLang="en-US" sz="2000" dirty="0">
                <a:solidFill>
                  <a:srgbClr val="292929"/>
                </a:solidFill>
                <a:latin typeface="Pretendard Medium" panose="020B0600000101010101" charset="-127"/>
                <a:ea typeface="Pretendard Medium" panose="020B0600000101010101" charset="-127"/>
              </a:rPr>
              <a:t>㎡</a:t>
            </a:r>
            <a:endParaRPr lang="en-US" altLang="ko-KR" sz="2000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E6FC1FF-6B7B-6D02-58CE-62FB5979C9D4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10481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57846-2A9E-FF3E-D4F6-3E2B48A66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EC2612C-11E1-628E-7FF0-5EB40958C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432FC160-7386-55DA-5672-FE49F1E9F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4B89232E-216C-729A-FA65-C3E47595A1C0}"/>
              </a:ext>
            </a:extLst>
          </p:cNvPr>
          <p:cNvGrpSpPr/>
          <p:nvPr/>
        </p:nvGrpSpPr>
        <p:grpSpPr>
          <a:xfrm>
            <a:off x="736601" y="1990273"/>
            <a:ext cx="2389158" cy="602340"/>
            <a:chOff x="2679700" y="7734300"/>
            <a:chExt cx="2527300" cy="317500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BA6E8434-6066-EA1D-70BA-7618667A2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700" y="7734300"/>
              <a:ext cx="2527300" cy="317500"/>
            </a:xfrm>
            <a:prstGeom prst="rect">
              <a:avLst/>
            </a:prstGeom>
          </p:spPr>
        </p:pic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7FDF696-31DD-B20B-699F-216343C7075F}"/>
                </a:ext>
              </a:extLst>
            </p:cNvPr>
            <p:cNvSpPr txBox="1"/>
            <p:nvPr/>
          </p:nvSpPr>
          <p:spPr>
            <a:xfrm>
              <a:off x="2908300" y="7747000"/>
              <a:ext cx="2070100" cy="279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2000" spc="-100" dirty="0">
                  <a:solidFill>
                    <a:srgbClr val="FFFFFF"/>
                  </a:solidFill>
                  <a:ea typeface="Pretendard Bold"/>
                </a:rPr>
                <a:t>일반</a:t>
              </a:r>
              <a:r>
                <a:rPr lang="en-US" altLang="ko-KR" sz="2000" spc="-100" dirty="0">
                  <a:solidFill>
                    <a:srgbClr val="FFFFFF"/>
                  </a:solidFill>
                  <a:ea typeface="Pretendard Bold"/>
                </a:rPr>
                <a:t>, </a:t>
              </a:r>
              <a:r>
                <a:rPr lang="ko-KR" altLang="en-US" sz="2000" spc="-100" dirty="0">
                  <a:solidFill>
                    <a:srgbClr val="FFFFFF"/>
                  </a:solidFill>
                  <a:ea typeface="Pretendard Bold"/>
                </a:rPr>
                <a:t>판매시설 등</a:t>
              </a:r>
              <a:endParaRPr lang="ko-KR" sz="2000" b="0" i="0" u="none" strike="noStrike" spc="-100" dirty="0">
                <a:solidFill>
                  <a:srgbClr val="FFFFFF"/>
                </a:solidFill>
                <a:ea typeface="Pretendard Bold"/>
              </a:endParaRPr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CE5518EE-C1C0-02E7-9179-6EF3672E5B2E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고객 관리 현황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5441E278-C0C2-0E80-0A43-9B14DAD75B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812280"/>
              </p:ext>
            </p:extLst>
          </p:nvPr>
        </p:nvGraphicFramePr>
        <p:xfrm>
          <a:off x="736601" y="2592613"/>
          <a:ext cx="13207997" cy="7084787"/>
        </p:xfrm>
        <a:graphic>
          <a:graphicData uri="http://schemas.openxmlformats.org/drawingml/2006/table">
            <a:tbl>
              <a:tblPr/>
              <a:tblGrid>
                <a:gridCol w="3561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0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7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7405">
                  <a:extLst>
                    <a:ext uri="{9D8B030D-6E8A-4147-A177-3AD203B41FA5}">
                      <a16:colId xmlns:a16="http://schemas.microsoft.com/office/drawing/2014/main" val="4020228635"/>
                    </a:ext>
                  </a:extLst>
                </a:gridCol>
                <a:gridCol w="797405">
                  <a:extLst>
                    <a:ext uri="{9D8B030D-6E8A-4147-A177-3AD203B41FA5}">
                      <a16:colId xmlns:a16="http://schemas.microsoft.com/office/drawing/2014/main" val="2903047897"/>
                    </a:ext>
                  </a:extLst>
                </a:gridCol>
                <a:gridCol w="797405">
                  <a:extLst>
                    <a:ext uri="{9D8B030D-6E8A-4147-A177-3AD203B41FA5}">
                      <a16:colId xmlns:a16="http://schemas.microsoft.com/office/drawing/2014/main" val="2285359364"/>
                    </a:ext>
                  </a:extLst>
                </a:gridCol>
                <a:gridCol w="843176">
                  <a:extLst>
                    <a:ext uri="{9D8B030D-6E8A-4147-A177-3AD203B41FA5}">
                      <a16:colId xmlns:a16="http://schemas.microsoft.com/office/drawing/2014/main" val="170779294"/>
                    </a:ext>
                  </a:extLst>
                </a:gridCol>
                <a:gridCol w="15907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4671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구 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위 치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연면적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관리분야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 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개시일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23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시설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미화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경비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주차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기타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31604"/>
                  </a:ext>
                </a:extLst>
              </a:tr>
              <a:tr h="70436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씨엔씨빌딩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광진구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1,608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2008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36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NK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Bio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병원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강남구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  495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2008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36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건설기업 의정부공장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의정부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7,666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2008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36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건설기업 태릉공장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남양주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9,000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2008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436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흥국산업㈜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하남시 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12,000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2009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436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이마트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분당점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성남시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130,000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436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유림물류센터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이천시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80,000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2018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436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덕평물류센터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이천시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100,000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2014</a:t>
                      </a:r>
                    </a:p>
                  </a:txBody>
                  <a:tcPr marT="45730" marB="4573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2">
            <a:extLst>
              <a:ext uri="{FF2B5EF4-FFF2-40B4-BE49-F238E27FC236}">
                <a16:creationId xmlns:a16="http://schemas.microsoft.com/office/drawing/2014/main" id="{FAA3CF08-8755-C0D8-3EE8-2AD31537616B}"/>
              </a:ext>
            </a:extLst>
          </p:cNvPr>
          <p:cNvSpPr txBox="1"/>
          <p:nvPr/>
        </p:nvSpPr>
        <p:spPr>
          <a:xfrm>
            <a:off x="277841" y="9677397"/>
            <a:ext cx="1828799" cy="60960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※ </a:t>
            </a:r>
            <a:r>
              <a:rPr lang="ko-KR" altLang="en-US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연면적 단위 </a:t>
            </a: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: PY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F21A06E-02DD-CD9F-8845-47AD89504F15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45928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6087C-F7B3-442F-DBCA-418C36444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64E4504-ADA0-1CA3-1FBD-F3DD0122B4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456473B-D911-99FF-23FE-9C8D45145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2B43F64A-CB6C-E079-3214-BF726DB68D2A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고객 관리 현황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aphicFrame>
        <p:nvGraphicFramePr>
          <p:cNvPr id="32" name="Table 13">
            <a:extLst>
              <a:ext uri="{FF2B5EF4-FFF2-40B4-BE49-F238E27FC236}">
                <a16:creationId xmlns:a16="http://schemas.microsoft.com/office/drawing/2014/main" id="{08A00CD3-CB8A-89E9-F88D-BF4A268E0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449399"/>
              </p:ext>
            </p:extLst>
          </p:nvPr>
        </p:nvGraphicFramePr>
        <p:xfrm>
          <a:off x="736601" y="2551233"/>
          <a:ext cx="13284197" cy="7126159"/>
        </p:xfrm>
        <a:graphic>
          <a:graphicData uri="http://schemas.openxmlformats.org/drawingml/2006/table">
            <a:tbl>
              <a:tblPr/>
              <a:tblGrid>
                <a:gridCol w="3625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4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39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3996">
                  <a:extLst>
                    <a:ext uri="{9D8B030D-6E8A-4147-A177-3AD203B41FA5}">
                      <a16:colId xmlns:a16="http://schemas.microsoft.com/office/drawing/2014/main" val="4020228635"/>
                    </a:ext>
                  </a:extLst>
                </a:gridCol>
                <a:gridCol w="803996">
                  <a:extLst>
                    <a:ext uri="{9D8B030D-6E8A-4147-A177-3AD203B41FA5}">
                      <a16:colId xmlns:a16="http://schemas.microsoft.com/office/drawing/2014/main" val="2903047897"/>
                    </a:ext>
                  </a:extLst>
                </a:gridCol>
                <a:gridCol w="803996">
                  <a:extLst>
                    <a:ext uri="{9D8B030D-6E8A-4147-A177-3AD203B41FA5}">
                      <a16:colId xmlns:a16="http://schemas.microsoft.com/office/drawing/2014/main" val="2285359364"/>
                    </a:ext>
                  </a:extLst>
                </a:gridCol>
                <a:gridCol w="850146">
                  <a:extLst>
                    <a:ext uri="{9D8B030D-6E8A-4147-A177-3AD203B41FA5}">
                      <a16:colId xmlns:a16="http://schemas.microsoft.com/office/drawing/2014/main" val="170779294"/>
                    </a:ext>
                  </a:extLst>
                </a:gridCol>
                <a:gridCol w="16039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2991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구 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위 치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연면적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관리분야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 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개시일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5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시설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미화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경비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주차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기타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31604"/>
                  </a:ext>
                </a:extLst>
              </a:tr>
              <a:tr h="64440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세왕빌딩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강남구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9,900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2017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40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구산타워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서초구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10,000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40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영원무역빌딩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중구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15,500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2016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40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서울숲엘타워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성동구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18,500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40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덕평물류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이천시 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100,000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440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해성1,2빌딩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강남구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440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서울문고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 목동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440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우영테크노센타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 성동구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4407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한성자동차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판교센타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 분당구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8,000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2015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3" name="그룹 32">
            <a:extLst>
              <a:ext uri="{FF2B5EF4-FFF2-40B4-BE49-F238E27FC236}">
                <a16:creationId xmlns:a16="http://schemas.microsoft.com/office/drawing/2014/main" id="{5E223DF1-BBC7-4C07-B20E-3278C873C4AE}"/>
              </a:ext>
            </a:extLst>
          </p:cNvPr>
          <p:cNvGrpSpPr/>
          <p:nvPr/>
        </p:nvGrpSpPr>
        <p:grpSpPr>
          <a:xfrm>
            <a:off x="736600" y="1943100"/>
            <a:ext cx="2389159" cy="602340"/>
            <a:chOff x="2679700" y="7734300"/>
            <a:chExt cx="2527300" cy="317500"/>
          </a:xfrm>
        </p:grpSpPr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AE76A5EE-2F69-DEEC-5AE5-C9E6FA189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700" y="7734300"/>
              <a:ext cx="2527300" cy="317500"/>
            </a:xfrm>
            <a:prstGeom prst="rect">
              <a:avLst/>
            </a:prstGeom>
          </p:spPr>
        </p:pic>
        <p:sp>
          <p:nvSpPr>
            <p:cNvPr id="35" name="TextBox 13">
              <a:extLst>
                <a:ext uri="{FF2B5EF4-FFF2-40B4-BE49-F238E27FC236}">
                  <a16:creationId xmlns:a16="http://schemas.microsoft.com/office/drawing/2014/main" id="{8332C066-F2DD-86BB-73BB-46CFAC2DCC54}"/>
                </a:ext>
              </a:extLst>
            </p:cNvPr>
            <p:cNvSpPr txBox="1"/>
            <p:nvPr/>
          </p:nvSpPr>
          <p:spPr>
            <a:xfrm>
              <a:off x="2908300" y="7747000"/>
              <a:ext cx="2070100" cy="279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2000" spc="-100" dirty="0">
                  <a:solidFill>
                    <a:srgbClr val="FFFFFF"/>
                  </a:solidFill>
                  <a:ea typeface="Pretendard Bold"/>
                </a:rPr>
                <a:t>일반</a:t>
              </a:r>
              <a:r>
                <a:rPr lang="en-US" altLang="ko-KR" sz="2000" spc="-100" dirty="0">
                  <a:solidFill>
                    <a:srgbClr val="FFFFFF"/>
                  </a:solidFill>
                  <a:ea typeface="Pretendard Bold"/>
                </a:rPr>
                <a:t>, </a:t>
              </a:r>
              <a:r>
                <a:rPr lang="ko-KR" altLang="en-US" sz="2000" spc="-100" dirty="0">
                  <a:solidFill>
                    <a:srgbClr val="FFFFFF"/>
                  </a:solidFill>
                  <a:ea typeface="Pretendard Bold"/>
                </a:rPr>
                <a:t>판매시설 등</a:t>
              </a:r>
              <a:endParaRPr lang="ko-KR" sz="2000" b="0" i="0" u="none" strike="noStrike" spc="-100" dirty="0">
                <a:solidFill>
                  <a:srgbClr val="FFFFFF"/>
                </a:solidFill>
                <a:ea typeface="Pretendard Bold"/>
              </a:endParaRPr>
            </a:p>
          </p:txBody>
        </p:sp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E3946AD2-F780-E9B5-900F-E9D79D6E2D8E}"/>
              </a:ext>
            </a:extLst>
          </p:cNvPr>
          <p:cNvSpPr txBox="1"/>
          <p:nvPr/>
        </p:nvSpPr>
        <p:spPr>
          <a:xfrm>
            <a:off x="277841" y="9677397"/>
            <a:ext cx="1828799" cy="60960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※ </a:t>
            </a:r>
            <a:r>
              <a:rPr lang="ko-KR" altLang="en-US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연면적 단위 </a:t>
            </a: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: PY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A02B402F-12F3-929B-28AD-39A954931FED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46526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6925F-4B86-588C-CA84-879B9ECEC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4FA6FE0-0680-B5BD-3FDB-83009F1E0D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547A912-C206-F910-F7C2-7DCAB2A3A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4C6ECEEF-B3EC-2AB6-B035-F1199508D34F}"/>
              </a:ext>
            </a:extLst>
          </p:cNvPr>
          <p:cNvGrpSpPr/>
          <p:nvPr/>
        </p:nvGrpSpPr>
        <p:grpSpPr>
          <a:xfrm>
            <a:off x="736600" y="2019300"/>
            <a:ext cx="2389159" cy="602340"/>
            <a:chOff x="2679700" y="7734300"/>
            <a:chExt cx="2527300" cy="317500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58C984C5-2369-FC86-C9AF-6BF9CA3CB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700" y="7734300"/>
              <a:ext cx="2527300" cy="317500"/>
            </a:xfrm>
            <a:prstGeom prst="rect">
              <a:avLst/>
            </a:prstGeom>
          </p:spPr>
        </p:pic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D33810D7-1B65-B319-F576-3A6D0DFF6E4A}"/>
                </a:ext>
              </a:extLst>
            </p:cNvPr>
            <p:cNvSpPr txBox="1"/>
            <p:nvPr/>
          </p:nvSpPr>
          <p:spPr>
            <a:xfrm>
              <a:off x="2908300" y="7747000"/>
              <a:ext cx="2070100" cy="279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2000" b="0" i="0" u="none" strike="noStrike" spc="-100" dirty="0">
                  <a:solidFill>
                    <a:srgbClr val="FFFFFF"/>
                  </a:solidFill>
                  <a:ea typeface="Pretendard Bold"/>
                </a:rPr>
                <a:t>일반</a:t>
              </a:r>
              <a:r>
                <a:rPr lang="en-US" altLang="ko-KR" sz="2000" b="0" i="0" u="none" strike="noStrike" spc="-100" dirty="0">
                  <a:solidFill>
                    <a:srgbClr val="FFFFFF"/>
                  </a:solidFill>
                  <a:ea typeface="Pretendard Bold"/>
                </a:rPr>
                <a:t>, </a:t>
              </a:r>
              <a:r>
                <a:rPr lang="ko-KR" altLang="en-US" sz="2000" b="0" i="0" u="none" strike="noStrike" spc="-100" dirty="0">
                  <a:solidFill>
                    <a:srgbClr val="FFFFFF"/>
                  </a:solidFill>
                  <a:ea typeface="Pretendard Bold"/>
                </a:rPr>
                <a:t>판매시설 등</a:t>
              </a:r>
              <a:endParaRPr lang="ko-KR" sz="2000" b="0" i="0" u="none" strike="noStrike" spc="-100" dirty="0">
                <a:solidFill>
                  <a:srgbClr val="FFFFFF"/>
                </a:solidFill>
                <a:ea typeface="Pretendard Bold"/>
              </a:endParaRPr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C892893F-9579-FD3A-EBF5-12574D5427EF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고객 관리 현황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A056972A-D608-FA68-90D6-2E1FAE6BD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829112"/>
              </p:ext>
            </p:extLst>
          </p:nvPr>
        </p:nvGraphicFramePr>
        <p:xfrm>
          <a:off x="736600" y="2621639"/>
          <a:ext cx="13284200" cy="7093635"/>
        </p:xfrm>
        <a:graphic>
          <a:graphicData uri="http://schemas.openxmlformats.org/drawingml/2006/table">
            <a:tbl>
              <a:tblPr/>
              <a:tblGrid>
                <a:gridCol w="3714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0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8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3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3603">
                  <a:extLst>
                    <a:ext uri="{9D8B030D-6E8A-4147-A177-3AD203B41FA5}">
                      <a16:colId xmlns:a16="http://schemas.microsoft.com/office/drawing/2014/main" val="4020228635"/>
                    </a:ext>
                  </a:extLst>
                </a:gridCol>
                <a:gridCol w="803603">
                  <a:extLst>
                    <a:ext uri="{9D8B030D-6E8A-4147-A177-3AD203B41FA5}">
                      <a16:colId xmlns:a16="http://schemas.microsoft.com/office/drawing/2014/main" val="2903047897"/>
                    </a:ext>
                  </a:extLst>
                </a:gridCol>
                <a:gridCol w="803603">
                  <a:extLst>
                    <a:ext uri="{9D8B030D-6E8A-4147-A177-3AD203B41FA5}">
                      <a16:colId xmlns:a16="http://schemas.microsoft.com/office/drawing/2014/main" val="2285359364"/>
                    </a:ext>
                  </a:extLst>
                </a:gridCol>
                <a:gridCol w="893685">
                  <a:extLst>
                    <a:ext uri="{9D8B030D-6E8A-4147-A177-3AD203B41FA5}">
                      <a16:colId xmlns:a16="http://schemas.microsoft.com/office/drawing/2014/main" val="170779294"/>
                    </a:ext>
                  </a:extLst>
                </a:gridCol>
                <a:gridCol w="13446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05655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구 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위 치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연면적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관리분야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 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개시일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3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시설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미화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경비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주차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기타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31604"/>
                  </a:ext>
                </a:extLst>
              </a:tr>
              <a:tr h="88027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구리신경기빌딩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구리시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2022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270"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en-US" altLang="ko-K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한국경비협회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성동구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2023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027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가산</a:t>
                      </a:r>
                      <a:r>
                        <a:rPr kumimoji="1" lang="en-US" altLang="ko-K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KS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타워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구로구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39,649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2023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0270"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en-US" altLang="ko-K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수유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씨앤프라자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강북구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2023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027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구리역더리브드웰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구리시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29,489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2024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0270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en-US" altLang="ko-K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SKn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테크노파크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성남시</a:t>
                      </a: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198,348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2024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34" marB="4573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2">
            <a:extLst>
              <a:ext uri="{FF2B5EF4-FFF2-40B4-BE49-F238E27FC236}">
                <a16:creationId xmlns:a16="http://schemas.microsoft.com/office/drawing/2014/main" id="{93F2ED52-F793-2B17-5BBA-32C04BC3F589}"/>
              </a:ext>
            </a:extLst>
          </p:cNvPr>
          <p:cNvSpPr txBox="1"/>
          <p:nvPr/>
        </p:nvSpPr>
        <p:spPr>
          <a:xfrm>
            <a:off x="277841" y="9715273"/>
            <a:ext cx="1828799" cy="57172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※ </a:t>
            </a:r>
            <a:r>
              <a:rPr lang="ko-KR" altLang="en-US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연면적 단위 </a:t>
            </a: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: </a:t>
            </a:r>
            <a:r>
              <a:rPr lang="ko-KR" altLang="en-US" sz="2000" dirty="0">
                <a:solidFill>
                  <a:srgbClr val="292929"/>
                </a:solidFill>
                <a:latin typeface="Pretendard Medium" panose="020B0600000101010101" charset="-127"/>
                <a:ea typeface="Pretendard Medium" panose="020B0600000101010101" charset="-127"/>
              </a:rPr>
              <a:t>㎡</a:t>
            </a:r>
            <a:endParaRPr lang="en-US" altLang="ko-KR" sz="2000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69AA0878-0881-18AE-E7A7-A7BF243E0F3A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2741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A4F98744-22BE-7991-42E1-6ED54E15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134100"/>
            <a:ext cx="18211800" cy="4152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5" y="2689659"/>
            <a:ext cx="9795415" cy="699504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95400" y="2783466"/>
            <a:ext cx="44577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0350"/>
              </a:lnSpc>
            </a:pPr>
            <a:r>
              <a:rPr lang="ko-KR" altLang="en-US" sz="2700" dirty="0">
                <a:solidFill>
                  <a:srgbClr val="005F9C"/>
                </a:solidFill>
                <a:ea typeface="Pretendard Bold"/>
              </a:rPr>
              <a:t>사훈 및 경영 이념</a:t>
            </a:r>
            <a:endParaRPr lang="ko-KR" sz="2700" b="0" i="0" u="none" strike="noStrike" dirty="0">
              <a:solidFill>
                <a:srgbClr val="005F9C"/>
              </a:solidFill>
              <a:ea typeface="Pretendard Bold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8A32172-6DE0-1FC7-6A73-3442ED9A345B}"/>
              </a:ext>
            </a:extLst>
          </p:cNvPr>
          <p:cNvGrpSpPr/>
          <p:nvPr/>
        </p:nvGrpSpPr>
        <p:grpSpPr>
          <a:xfrm>
            <a:off x="0" y="-63500"/>
            <a:ext cx="18288000" cy="2705100"/>
            <a:chOff x="-127000" y="-63500"/>
            <a:chExt cx="18415000" cy="27051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27000" y="-63500"/>
              <a:ext cx="18415000" cy="270510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31036" y="462121"/>
              <a:ext cx="292100" cy="292100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8C4683F-30C8-459F-BB75-A8B0C4B2E987}"/>
              </a:ext>
            </a:extLst>
          </p:cNvPr>
          <p:cNvGrpSpPr/>
          <p:nvPr/>
        </p:nvGrpSpPr>
        <p:grpSpPr>
          <a:xfrm>
            <a:off x="643985" y="711200"/>
            <a:ext cx="17012729" cy="1638300"/>
            <a:chOff x="643985" y="711200"/>
            <a:chExt cx="17012729" cy="163830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6700" y="711200"/>
              <a:ext cx="8500014" cy="1638300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985" y="711200"/>
              <a:ext cx="8525415" cy="163830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1676400" y="1374889"/>
              <a:ext cx="421005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73039"/>
                </a:lnSpc>
              </a:pPr>
              <a:r>
                <a:rPr lang="ko-KR" altLang="en-US" sz="5000" b="0" i="0" u="none" strike="noStrike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회사 소개</a:t>
              </a:r>
              <a:endParaRPr lang="en-US" sz="5000" b="0" i="0" u="none" strike="noStrike" dirty="0">
                <a:solidFill>
                  <a:srgbClr val="005F9C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BCC9B366-CEF7-55F0-2B2D-BD29F48A7E8C}"/>
                </a:ext>
              </a:extLst>
            </p:cNvPr>
            <p:cNvGrpSpPr/>
            <p:nvPr/>
          </p:nvGrpSpPr>
          <p:grpSpPr>
            <a:xfrm>
              <a:off x="994109" y="1104900"/>
              <a:ext cx="977566" cy="889000"/>
              <a:chOff x="11277600" y="3194050"/>
              <a:chExt cx="647700" cy="647700"/>
            </a:xfrm>
          </p:grpSpPr>
          <p:pic>
            <p:nvPicPr>
              <p:cNvPr id="29" name="Picture 9">
                <a:extLst>
                  <a:ext uri="{FF2B5EF4-FFF2-40B4-BE49-F238E27FC236}">
                    <a16:creationId xmlns:a16="http://schemas.microsoft.com/office/drawing/2014/main" id="{CEA88915-EB21-5584-50F1-4490D9773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id="{9CE6996D-2186-4A02-8492-E9578794B9A2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31" name="Picture 10">
                  <a:extLst>
                    <a:ext uri="{FF2B5EF4-FFF2-40B4-BE49-F238E27FC236}">
                      <a16:creationId xmlns:a16="http://schemas.microsoft.com/office/drawing/2014/main" id="{4F597C7B-8661-4347-0BB9-036F6A1411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32" name="TextBox 11">
                  <a:extLst>
                    <a:ext uri="{FF2B5EF4-FFF2-40B4-BE49-F238E27FC236}">
                      <a16:creationId xmlns:a16="http://schemas.microsoft.com/office/drawing/2014/main" id="{CB85CE17-641B-C9B1-C6E8-0F91D37B2CAF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700" spc="-200" dirty="0">
                      <a:solidFill>
                        <a:srgbClr val="FFFFFF"/>
                      </a:solidFill>
                      <a:latin typeface="Pretendard Bold"/>
                    </a:rPr>
                    <a:t>1</a:t>
                  </a:r>
                  <a:endParaRPr lang="en-US" sz="2700" b="0" i="0" u="none" strike="noStrike" spc="-200" dirty="0">
                    <a:solidFill>
                      <a:srgbClr val="FFFFFF"/>
                    </a:solidFill>
                    <a:latin typeface="Pretendard Bold"/>
                  </a:endParaRPr>
                </a:p>
              </p:txBody>
            </p:sp>
          </p:grpSp>
        </p:grpSp>
      </p:grpSp>
      <p:pic>
        <p:nvPicPr>
          <p:cNvPr id="33" name="그림 20">
            <a:extLst>
              <a:ext uri="{FF2B5EF4-FFF2-40B4-BE49-F238E27FC236}">
                <a16:creationId xmlns:a16="http://schemas.microsoft.com/office/drawing/2014/main" id="{0D57C31A-ADD1-53AC-43E0-C02062D1C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621" y="3359873"/>
            <a:ext cx="8967979" cy="621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9892404D-D8AB-7227-1BE9-D5496853D84B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A3643FD-88C1-C16E-DB6B-9DC7E3EA4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239" y="2689659"/>
            <a:ext cx="7167776" cy="6993294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6800661A-23E1-88AF-2172-849EBF8C2561}"/>
              </a:ext>
            </a:extLst>
          </p:cNvPr>
          <p:cNvSpPr txBox="1"/>
          <p:nvPr/>
        </p:nvSpPr>
        <p:spPr>
          <a:xfrm>
            <a:off x="11483219" y="2750538"/>
            <a:ext cx="1318381" cy="53703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0350"/>
              </a:lnSpc>
            </a:pPr>
            <a:r>
              <a:rPr lang="ko-KR" altLang="en-US" sz="2700" b="0" i="0" u="none" strike="noStrike" dirty="0">
                <a:solidFill>
                  <a:srgbClr val="005F9C"/>
                </a:solidFill>
                <a:ea typeface="Pretendard Bold"/>
              </a:rPr>
              <a:t>연 혁</a:t>
            </a:r>
            <a:endParaRPr lang="ko-KR" sz="2700" b="0" i="0" u="none" strike="noStrike" dirty="0">
              <a:solidFill>
                <a:srgbClr val="005F9C"/>
              </a:solidFill>
              <a:ea typeface="Pretendard Bold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32CE415-91B2-7A8E-7B3A-5DB8B38638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90348" y="3278584"/>
            <a:ext cx="5339558" cy="635241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14395-2C16-D85E-0902-C37EF4D59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2FD615D-252A-DC4B-9727-E88D42B528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732BBA9-AA54-FB5A-A417-7AF063FC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028A24A8-263D-B350-913A-80FF75A040C6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고객 관리 현황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aphicFrame>
        <p:nvGraphicFramePr>
          <p:cNvPr id="32" name="Table 13">
            <a:extLst>
              <a:ext uri="{FF2B5EF4-FFF2-40B4-BE49-F238E27FC236}">
                <a16:creationId xmlns:a16="http://schemas.microsoft.com/office/drawing/2014/main" id="{08363D6B-59F1-E2F2-8A2F-03D5C3979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09330"/>
              </p:ext>
            </p:extLst>
          </p:nvPr>
        </p:nvGraphicFramePr>
        <p:xfrm>
          <a:off x="736600" y="2627435"/>
          <a:ext cx="13360399" cy="7087838"/>
        </p:xfrm>
        <a:graphic>
          <a:graphicData uri="http://schemas.openxmlformats.org/drawingml/2006/table">
            <a:tbl>
              <a:tblPr/>
              <a:tblGrid>
                <a:gridCol w="4506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2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9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622">
                  <a:extLst>
                    <a:ext uri="{9D8B030D-6E8A-4147-A177-3AD203B41FA5}">
                      <a16:colId xmlns:a16="http://schemas.microsoft.com/office/drawing/2014/main" val="4020228635"/>
                    </a:ext>
                  </a:extLst>
                </a:gridCol>
                <a:gridCol w="814622">
                  <a:extLst>
                    <a:ext uri="{9D8B030D-6E8A-4147-A177-3AD203B41FA5}">
                      <a16:colId xmlns:a16="http://schemas.microsoft.com/office/drawing/2014/main" val="2903047897"/>
                    </a:ext>
                  </a:extLst>
                </a:gridCol>
                <a:gridCol w="814622">
                  <a:extLst>
                    <a:ext uri="{9D8B030D-6E8A-4147-A177-3AD203B41FA5}">
                      <a16:colId xmlns:a16="http://schemas.microsoft.com/office/drawing/2014/main" val="2285359364"/>
                    </a:ext>
                  </a:extLst>
                </a:gridCol>
                <a:gridCol w="814622">
                  <a:extLst>
                    <a:ext uri="{9D8B030D-6E8A-4147-A177-3AD203B41FA5}">
                      <a16:colId xmlns:a16="http://schemas.microsoft.com/office/drawing/2014/main" val="170779294"/>
                    </a:ext>
                  </a:extLst>
                </a:gridCol>
                <a:gridCol w="10586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5017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구 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dirty="0"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위 치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연면적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관리분야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관리 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개시일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6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시설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미화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경비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주차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latin typeface="Pretendard Bold" panose="020B0600000101010101" charset="-127"/>
                          <a:ea typeface="Pretendard Bold" panose="020B0600000101010101" charset="-127"/>
                        </a:rPr>
                        <a:t>기타</a:t>
                      </a:r>
                      <a:endParaRPr lang="en-US" sz="1800" b="1" dirty="0">
                        <a:latin typeface="Pretendard Bold" panose="020B0600000101010101" charset="-127"/>
                        <a:ea typeface="Pretendard Bold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31604"/>
                  </a:ext>
                </a:extLst>
              </a:tr>
              <a:tr h="78245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이안센트럴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D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대구시  동구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95,193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2018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45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평택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센트럴푸르지오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평택시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90,324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2018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45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밀양강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푸르지오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경남  밀양시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65,830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2018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45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서산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e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-편한세상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충남  서산시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55,844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2017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245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복현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푸르지오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대구시 북구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   73,768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2019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2454"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en-US" altLang="ko-K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</a:t>
                      </a: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미사 강변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푸르지오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경기도 하남시</a:t>
                      </a: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63,489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2019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40" marB="45740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2454"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8BA74"/>
                        </a:buClr>
                        <a:buSzPct val="70000"/>
                        <a:buFont typeface="Times New Roman" pitchFamily="18" charset="0"/>
                        <a:buChar char="ü"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장위동 </a:t>
                      </a:r>
                      <a:r>
                        <a:rPr kumimoji="1" lang="ko-KR" alt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꿈에숲아파트</a:t>
                      </a:r>
                      <a:endParaRPr kumimoji="1" lang="ko-KR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5762" marB="4576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서울시 성북구</a:t>
                      </a:r>
                    </a:p>
                  </a:txBody>
                  <a:tcPr marT="45762" marB="45762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 93,796</a:t>
                      </a:r>
                    </a:p>
                  </a:txBody>
                  <a:tcPr marT="45707" marB="45707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600" b="1" dirty="0">
                          <a:latin typeface="Pretendard Regular" panose="020B0600000101010101" charset="-127"/>
                          <a:ea typeface="Pretendard Regular" panose="020B0600000101010101" charset="-127"/>
                        </a:rPr>
                        <a:t>●</a:t>
                      </a: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600" b="1" dirty="0">
                        <a:latin typeface="Pretendard Regular" panose="020B0600000101010101" charset="-127"/>
                        <a:ea typeface="Pretendard Regular" panose="020B0600000101010101" charset="-127"/>
                      </a:endParaRPr>
                    </a:p>
                  </a:txBody>
                  <a:tcPr marL="19050" marR="19050" marT="19050" marB="19050" anchor="ctr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9890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52876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Clr>
                          <a:schemeClr val="tx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2068513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609850" defTabSz="1028700">
                        <a:lnSpc>
                          <a:spcPct val="110000"/>
                        </a:lnSpc>
                        <a:spcBef>
                          <a:spcPct val="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30670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35242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9814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4438650" defTabSz="10287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10287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20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2929"/>
                          </a:solidFill>
                          <a:effectLst/>
                          <a:latin typeface="Pretendard Regular" panose="020B0600000101010101" charset="-127"/>
                          <a:ea typeface="Pretendard Regular" panose="020B0600000101010101" charset="-127"/>
                          <a:cs typeface="Arial" pitchFamily="34" charset="0"/>
                        </a:rPr>
                        <a:t>18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latin typeface="Pretendard Regular" panose="020B0600000101010101" charset="-127"/>
                        <a:ea typeface="Pretendard Regular" panose="020B0600000101010101" charset="-127"/>
                        <a:cs typeface="Arial" pitchFamily="34" charset="0"/>
                      </a:endParaRPr>
                    </a:p>
                  </a:txBody>
                  <a:tcPr marT="47044" marB="47044" anchor="ctr" horzOverflow="overflow">
                    <a:lnL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48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3" name="그룹 32">
            <a:extLst>
              <a:ext uri="{FF2B5EF4-FFF2-40B4-BE49-F238E27FC236}">
                <a16:creationId xmlns:a16="http://schemas.microsoft.com/office/drawing/2014/main" id="{BFE73C29-D017-8A61-EBFF-280C459B3064}"/>
              </a:ext>
            </a:extLst>
          </p:cNvPr>
          <p:cNvGrpSpPr/>
          <p:nvPr/>
        </p:nvGrpSpPr>
        <p:grpSpPr>
          <a:xfrm>
            <a:off x="736600" y="2019300"/>
            <a:ext cx="2389159" cy="602340"/>
            <a:chOff x="2679700" y="7734300"/>
            <a:chExt cx="2527300" cy="317500"/>
          </a:xfrm>
        </p:grpSpPr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6D658BFE-3165-0140-3F8B-1C62F1B6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700" y="7734300"/>
              <a:ext cx="2527300" cy="317500"/>
            </a:xfrm>
            <a:prstGeom prst="rect">
              <a:avLst/>
            </a:prstGeom>
          </p:spPr>
        </p:pic>
        <p:sp>
          <p:nvSpPr>
            <p:cNvPr id="35" name="TextBox 13">
              <a:extLst>
                <a:ext uri="{FF2B5EF4-FFF2-40B4-BE49-F238E27FC236}">
                  <a16:creationId xmlns:a16="http://schemas.microsoft.com/office/drawing/2014/main" id="{D432FD2C-B365-ADD2-412D-D6BBEAB75DE7}"/>
                </a:ext>
              </a:extLst>
            </p:cNvPr>
            <p:cNvSpPr txBox="1"/>
            <p:nvPr/>
          </p:nvSpPr>
          <p:spPr>
            <a:xfrm>
              <a:off x="2908300" y="7747000"/>
              <a:ext cx="2070100" cy="279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altLang="en-US" sz="2000" b="0" i="0" u="none" strike="noStrike" spc="-100" dirty="0">
                  <a:solidFill>
                    <a:srgbClr val="FFFFFF"/>
                  </a:solidFill>
                  <a:ea typeface="Pretendard Bold"/>
                </a:rPr>
                <a:t>공사현장</a:t>
              </a:r>
              <a:endParaRPr lang="ko-KR" sz="2000" b="0" i="0" u="none" strike="noStrike" spc="-100" dirty="0">
                <a:solidFill>
                  <a:srgbClr val="FFFFFF"/>
                </a:solidFill>
                <a:ea typeface="Pretendard Bold"/>
              </a:endParaRPr>
            </a:p>
          </p:txBody>
        </p:sp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89F0EF2A-AD00-F5B7-258D-DB77B88FD1E3}"/>
              </a:ext>
            </a:extLst>
          </p:cNvPr>
          <p:cNvSpPr txBox="1"/>
          <p:nvPr/>
        </p:nvSpPr>
        <p:spPr>
          <a:xfrm>
            <a:off x="277841" y="9715273"/>
            <a:ext cx="1828799" cy="57172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※ </a:t>
            </a:r>
            <a:r>
              <a:rPr lang="ko-KR" altLang="en-US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연면적 단위 </a:t>
            </a: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: </a:t>
            </a:r>
            <a:r>
              <a:rPr lang="ko-KR" altLang="en-US" sz="2000" dirty="0">
                <a:solidFill>
                  <a:srgbClr val="292929"/>
                </a:solidFill>
                <a:latin typeface="Pretendard Medium" panose="020B0600000101010101" charset="-127"/>
                <a:ea typeface="Pretendard Medium" panose="020B0600000101010101" charset="-127"/>
              </a:rPr>
              <a:t>㎡</a:t>
            </a:r>
            <a:endParaRPr lang="en-US" altLang="ko-KR" sz="2000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3B30CB5-88EB-7729-C1AE-3F7DF80F9C70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92206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63283700" y="2147483647"/>
            <a:ext cx="2147483647" cy="2147483647"/>
            <a:chOff x="0" y="0"/>
            <a:chExt cx="0" cy="0"/>
          </a:xfrm>
        </p:grpSpPr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5765800"/>
            <a:ext cx="6286500" cy="3543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470400"/>
            <a:ext cx="1130300" cy="11303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00" y="4178300"/>
            <a:ext cx="6286500" cy="3543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200" y="2882900"/>
            <a:ext cx="1130300" cy="1130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2578100"/>
            <a:ext cx="6286500" cy="3543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000" y="6527800"/>
            <a:ext cx="431800" cy="431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100" y="6451600"/>
            <a:ext cx="609600" cy="609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1400" y="4927600"/>
            <a:ext cx="431800" cy="431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12500" y="4838700"/>
            <a:ext cx="609600" cy="6096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73600" y="3403600"/>
            <a:ext cx="431800" cy="431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84700" y="3314700"/>
            <a:ext cx="609600" cy="6096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386300" y="3378200"/>
            <a:ext cx="3937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2500" b="0" i="0" u="none" strike="noStrike" spc="-200">
                <a:solidFill>
                  <a:srgbClr val="FFFFFF"/>
                </a:solidFill>
                <a:latin typeface="Pretendard Bold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5500" y="6451600"/>
            <a:ext cx="4711700" cy="1473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5449"/>
              </a:lnSpc>
            </a:pPr>
            <a:r>
              <a:rPr lang="ko-KR" sz="4500" b="0" i="0" u="none" strike="noStrike" spc="-400" dirty="0">
                <a:solidFill>
                  <a:srgbClr val="134471"/>
                </a:solidFill>
                <a:ea typeface="Pretendard ExtraBold"/>
              </a:rPr>
              <a:t>기업</a:t>
            </a:r>
            <a:r>
              <a:rPr lang="en-US" sz="4500" b="0" i="0" u="none" strike="noStrike" spc="-400" dirty="0">
                <a:solidFill>
                  <a:srgbClr val="134471"/>
                </a:solidFill>
                <a:latin typeface="Pretendard ExtraBold"/>
              </a:rPr>
              <a:t> </a:t>
            </a:r>
            <a:r>
              <a:rPr lang="ko-KR" sz="4500" b="0" i="0" u="none" strike="noStrike" spc="-400" dirty="0">
                <a:solidFill>
                  <a:srgbClr val="134471"/>
                </a:solidFill>
                <a:ea typeface="Pretendard ExtraBold"/>
              </a:rPr>
              <a:t>시스템</a:t>
            </a:r>
          </a:p>
          <a:p>
            <a:pPr lvl="0" algn="l">
              <a:lnSpc>
                <a:spcPct val="95449"/>
              </a:lnSpc>
            </a:pPr>
            <a:r>
              <a:rPr lang="ko-KR" altLang="en-US" sz="4500" spc="-400" dirty="0">
                <a:solidFill>
                  <a:srgbClr val="134471"/>
                </a:solidFill>
                <a:ea typeface="Pretendard ExtraBold"/>
              </a:rPr>
              <a:t> 最初 </a:t>
            </a:r>
            <a:r>
              <a:rPr lang="ko-KR" sz="4500" b="0" i="0" u="none" strike="noStrike" spc="-400" dirty="0">
                <a:solidFill>
                  <a:srgbClr val="134471"/>
                </a:solidFill>
                <a:ea typeface="Pretendard ExtraBold"/>
              </a:rPr>
              <a:t>구축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05400" y="6515100"/>
            <a:ext cx="3937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2500" b="0" i="0" u="none" strike="noStrike" spc="-200">
                <a:solidFill>
                  <a:srgbClr val="FFFFFF"/>
                </a:solidFill>
                <a:latin typeface="Pretendard 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14100" y="4902200"/>
            <a:ext cx="3937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2600" b="0" i="0" u="none" strike="noStrike" spc="-200">
                <a:solidFill>
                  <a:srgbClr val="FFFFFF"/>
                </a:solidFill>
                <a:latin typeface="Pretendard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0900" y="8394700"/>
            <a:ext cx="4432300" cy="123427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sz="2500" spc="-200" dirty="0">
                <a:solidFill>
                  <a:srgbClr val="134471"/>
                </a:solidFill>
                <a:latin typeface="Pretendard Medium"/>
              </a:rPr>
              <a:t>Facilities Maintenance Service</a:t>
            </a:r>
          </a:p>
          <a:p>
            <a:pPr lvl="0" algn="l">
              <a:lnSpc>
                <a:spcPct val="102089"/>
              </a:lnSpc>
            </a:pPr>
            <a:r>
              <a:rPr lang="en-US" sz="2500" b="0" i="0" u="none" strike="noStrike" spc="-200" dirty="0">
                <a:solidFill>
                  <a:srgbClr val="134471"/>
                </a:solidFill>
                <a:latin typeface="Pretendard Medium"/>
              </a:rPr>
              <a:t>Cleaning Service</a:t>
            </a:r>
          </a:p>
          <a:p>
            <a:pPr lvl="0" algn="l">
              <a:lnSpc>
                <a:spcPct val="102089"/>
              </a:lnSpc>
            </a:pPr>
            <a:r>
              <a:rPr lang="en-US" sz="2500" spc="-200" dirty="0">
                <a:solidFill>
                  <a:srgbClr val="134471"/>
                </a:solidFill>
                <a:latin typeface="Pretendard Medium"/>
              </a:rPr>
              <a:t>Security </a:t>
            </a:r>
            <a:r>
              <a:rPr lang="ko-KR" altLang="en-US" sz="2500" spc="-200" dirty="0">
                <a:solidFill>
                  <a:srgbClr val="134471"/>
                </a:solidFill>
                <a:latin typeface="Pretendard Medium"/>
              </a:rPr>
              <a:t>＆ </a:t>
            </a:r>
            <a:r>
              <a:rPr lang="en-US" altLang="ko-KR" sz="2500" spc="-200" dirty="0">
                <a:solidFill>
                  <a:srgbClr val="134471"/>
                </a:solidFill>
                <a:latin typeface="Pretendard Medium"/>
              </a:rPr>
              <a:t>Parking Service</a:t>
            </a:r>
            <a:endParaRPr lang="en-US" sz="2500" b="0" i="0" u="none" strike="noStrike" spc="-200" dirty="0">
              <a:solidFill>
                <a:srgbClr val="134471"/>
              </a:solidFill>
              <a:latin typeface="Pretendard Medium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832934" y="4592336"/>
            <a:ext cx="5308600" cy="1473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5449"/>
              </a:lnSpc>
            </a:pPr>
            <a:r>
              <a:rPr lang="ko-KR" altLang="en-US" sz="4500" spc="-400" dirty="0">
                <a:solidFill>
                  <a:srgbClr val="134471"/>
                </a:solidFill>
                <a:ea typeface="Pretendard ExtraBold"/>
              </a:rPr>
              <a:t>기업 운영 관리 지원</a:t>
            </a:r>
            <a:endParaRPr lang="ko-KR" sz="4500" b="0" i="0" u="none" strike="noStrike" spc="-400" dirty="0">
              <a:solidFill>
                <a:srgbClr val="134471"/>
              </a:solidFill>
              <a:ea typeface="Pretendard Extra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827000" y="3238500"/>
            <a:ext cx="4711700" cy="1473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5449"/>
              </a:lnSpc>
            </a:pPr>
            <a:r>
              <a:rPr lang="ko-KR" sz="4500" b="0" i="0" u="none" strike="noStrike" spc="-400" dirty="0">
                <a:solidFill>
                  <a:srgbClr val="134471"/>
                </a:solidFill>
                <a:ea typeface="Pretendard ExtraBold"/>
              </a:rPr>
              <a:t>기업</a:t>
            </a:r>
            <a:r>
              <a:rPr lang="en-US" sz="4500" b="0" i="0" u="none" strike="noStrike" spc="-400" dirty="0">
                <a:solidFill>
                  <a:srgbClr val="134471"/>
                </a:solidFill>
                <a:latin typeface="Pretendard ExtraBold"/>
              </a:rPr>
              <a:t> </a:t>
            </a:r>
            <a:r>
              <a:rPr lang="ko-KR" altLang="en-US" sz="4500" spc="-400" dirty="0">
                <a:solidFill>
                  <a:srgbClr val="134471"/>
                </a:solidFill>
                <a:latin typeface="Pretendard ExtraBold"/>
                <a:ea typeface="Pretendard ExtraBold"/>
              </a:rPr>
              <a:t>시스템</a:t>
            </a:r>
            <a:endParaRPr lang="ko-KR" sz="4500" b="0" i="0" u="none" strike="noStrike" spc="-400" dirty="0">
              <a:solidFill>
                <a:srgbClr val="134471"/>
              </a:solidFill>
              <a:ea typeface="Pretendard ExtraBold"/>
            </a:endParaRPr>
          </a:p>
          <a:p>
            <a:pPr lvl="0" algn="l">
              <a:lnSpc>
                <a:spcPct val="95449"/>
              </a:lnSpc>
            </a:pPr>
            <a:r>
              <a:rPr lang="ko-KR" altLang="en-US" sz="4500" spc="-400" dirty="0">
                <a:solidFill>
                  <a:srgbClr val="134471"/>
                </a:solidFill>
                <a:ea typeface="Pretendard ExtraBold"/>
              </a:rPr>
              <a:t>最高 지원</a:t>
            </a:r>
            <a:endParaRPr lang="ko-KR" sz="4500" b="0" i="0" u="none" strike="noStrike" spc="-400" dirty="0">
              <a:solidFill>
                <a:srgbClr val="134471"/>
              </a:solidFill>
              <a:ea typeface="Pretendard Extra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852400" y="5181600"/>
            <a:ext cx="42291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endParaRPr lang="en-US" sz="2500" b="0" i="0" u="none" strike="noStrike" spc="-200" dirty="0">
              <a:solidFill>
                <a:srgbClr val="134471"/>
              </a:solidFill>
              <a:latin typeface="Pretendard Medium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36600" y="228600"/>
            <a:ext cx="35179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4700" b="0" i="0" u="none" strike="noStrike" spc="-400">
                <a:solidFill>
                  <a:srgbClr val="FFFFFF"/>
                </a:solidFill>
                <a:ea typeface="Pretendard Bold"/>
              </a:rPr>
              <a:t>제안</a:t>
            </a:r>
            <a:r>
              <a:rPr lang="en-US" sz="4700" b="0" i="0" u="none" strike="noStrike" spc="-40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4700" b="0" i="0" u="none" strike="noStrike" spc="-400">
                <a:solidFill>
                  <a:srgbClr val="FFFFFF"/>
                </a:solidFill>
                <a:ea typeface="Pretendard Bold"/>
              </a:rPr>
              <a:t>기대</a:t>
            </a:r>
            <a:r>
              <a:rPr lang="en-US" sz="4700" b="0" i="0" u="none" strike="noStrike" spc="-40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4700" b="0" i="0" u="none" strike="noStrike" spc="-400">
                <a:solidFill>
                  <a:srgbClr val="FFFFFF"/>
                </a:solidFill>
                <a:ea typeface="Pretendard Bold"/>
              </a:rPr>
              <a:t>효과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41800" y="495300"/>
            <a:ext cx="72136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이곳에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기대효과를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요약할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수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있는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간단한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문장을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Pretendard Medium"/>
              </a:rPr>
              <a:t>입력하세요</a:t>
            </a:r>
            <a:r>
              <a:rPr lang="en-US" sz="2200" b="0" i="0" u="none" strike="noStrike" spc="-200">
                <a:solidFill>
                  <a:srgbClr val="FFFFFF"/>
                </a:solidFill>
                <a:latin typeface="Pretendard Medium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040100" y="254000"/>
            <a:ext cx="18542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4700" b="0" i="0" u="none" strike="noStrike" spc="-400">
                <a:solidFill>
                  <a:srgbClr val="FFFFFF"/>
                </a:solidFill>
                <a:latin typeface="Pretendard Light"/>
              </a:rPr>
              <a:t>05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F5AB2854-EE48-4D27-1E8E-58A466B10F3A}"/>
              </a:ext>
            </a:extLst>
          </p:cNvPr>
          <p:cNvGrpSpPr/>
          <p:nvPr/>
        </p:nvGrpSpPr>
        <p:grpSpPr>
          <a:xfrm>
            <a:off x="618139" y="519950"/>
            <a:ext cx="17026324" cy="1786967"/>
            <a:chOff x="630390" y="711200"/>
            <a:chExt cx="17026324" cy="1638300"/>
          </a:xfrm>
        </p:grpSpPr>
        <p:pic>
          <p:nvPicPr>
            <p:cNvPr id="31" name="Picture 18">
              <a:extLst>
                <a:ext uri="{FF2B5EF4-FFF2-40B4-BE49-F238E27FC236}">
                  <a16:creationId xmlns:a16="http://schemas.microsoft.com/office/drawing/2014/main" id="{F880CBFD-D977-C083-2118-CF9BFD4A6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56700" y="711200"/>
              <a:ext cx="8500014" cy="1638300"/>
            </a:xfrm>
            <a:prstGeom prst="rect">
              <a:avLst/>
            </a:prstGeom>
          </p:spPr>
        </p:pic>
        <p:pic>
          <p:nvPicPr>
            <p:cNvPr id="32" name="Picture 19">
              <a:extLst>
                <a:ext uri="{FF2B5EF4-FFF2-40B4-BE49-F238E27FC236}">
                  <a16:creationId xmlns:a16="http://schemas.microsoft.com/office/drawing/2014/main" id="{9CA9B8CE-93F6-1E27-263D-89097C185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30390" y="711200"/>
              <a:ext cx="8525415" cy="1638300"/>
            </a:xfrm>
            <a:prstGeom prst="rect">
              <a:avLst/>
            </a:prstGeom>
          </p:spPr>
        </p:pic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6F6A244A-6AE3-A629-32BC-DB3DAA0677E4}"/>
                </a:ext>
              </a:extLst>
            </p:cNvPr>
            <p:cNvSpPr txBox="1"/>
            <p:nvPr/>
          </p:nvSpPr>
          <p:spPr>
            <a:xfrm>
              <a:off x="2107635" y="1449515"/>
              <a:ext cx="4833716" cy="41426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73039"/>
                </a:lnSpc>
              </a:pPr>
              <a:r>
                <a:rPr lang="ko-KR" altLang="en-US" sz="5000" dirty="0">
                  <a:solidFill>
                    <a:srgbClr val="005F9C"/>
                  </a:solidFill>
                  <a:latin typeface="Baskerville Old Face"/>
                </a:rPr>
                <a:t>회사의 비전</a:t>
              </a:r>
              <a:endParaRPr lang="en-US" sz="5000" b="0" i="0" u="none" strike="noStrike" dirty="0">
                <a:solidFill>
                  <a:srgbClr val="005F9C"/>
                </a:solidFill>
                <a:latin typeface="Baskerville Old Face"/>
              </a:endParaRPr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B2DCF337-36AD-1663-A308-79C8DA473532}"/>
                </a:ext>
              </a:extLst>
            </p:cNvPr>
            <p:cNvGrpSpPr/>
            <p:nvPr/>
          </p:nvGrpSpPr>
          <p:grpSpPr>
            <a:xfrm>
              <a:off x="994109" y="1104900"/>
              <a:ext cx="977566" cy="889000"/>
              <a:chOff x="11277600" y="3194050"/>
              <a:chExt cx="647700" cy="647700"/>
            </a:xfrm>
          </p:grpSpPr>
          <p:pic>
            <p:nvPicPr>
              <p:cNvPr id="35" name="Picture 9">
                <a:extLst>
                  <a:ext uri="{FF2B5EF4-FFF2-40B4-BE49-F238E27FC236}">
                    <a16:creationId xmlns:a16="http://schemas.microsoft.com/office/drawing/2014/main" id="{DD8AF52F-DE52-BD26-A47F-0A1329BB8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27D4F49E-9DD9-FC9B-F2ED-8B3FBC13547D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37" name="Picture 10">
                  <a:extLst>
                    <a:ext uri="{FF2B5EF4-FFF2-40B4-BE49-F238E27FC236}">
                      <a16:creationId xmlns:a16="http://schemas.microsoft.com/office/drawing/2014/main" id="{9F1BD287-5847-DF3B-BFC7-4973BA9F3D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38" name="TextBox 11">
                  <a:extLst>
                    <a:ext uri="{FF2B5EF4-FFF2-40B4-BE49-F238E27FC236}">
                      <a16:creationId xmlns:a16="http://schemas.microsoft.com/office/drawing/2014/main" id="{EC724160-052D-1126-FE9D-B5613904A517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700" b="0" i="0" u="none" strike="noStrike" spc="-200" dirty="0">
                      <a:solidFill>
                        <a:srgbClr val="FFFFFF"/>
                      </a:solidFill>
                      <a:latin typeface="Pretendard Bold"/>
                    </a:rPr>
                    <a:t>7</a:t>
                  </a:r>
                </a:p>
              </p:txBody>
            </p:sp>
          </p:grpSp>
        </p:grpSp>
      </p:grpSp>
      <p:sp>
        <p:nvSpPr>
          <p:cNvPr id="39" name="TextBox 22">
            <a:extLst>
              <a:ext uri="{FF2B5EF4-FFF2-40B4-BE49-F238E27FC236}">
                <a16:creationId xmlns:a16="http://schemas.microsoft.com/office/drawing/2014/main" id="{83390C95-65C3-8854-1063-F9A1FDA17408}"/>
              </a:ext>
            </a:extLst>
          </p:cNvPr>
          <p:cNvSpPr txBox="1"/>
          <p:nvPr/>
        </p:nvSpPr>
        <p:spPr>
          <a:xfrm>
            <a:off x="1476990" y="2201645"/>
            <a:ext cx="8525415" cy="140125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ko-KR" altLang="en-US" sz="25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▶ </a:t>
            </a:r>
            <a:r>
              <a:rPr lang="en-US" sz="2500" b="0" i="0" u="none" strike="noStrike" spc="-200" dirty="0">
                <a:solidFill>
                  <a:srgbClr val="134471"/>
                </a:solidFill>
                <a:latin typeface="Pretendard Medium"/>
              </a:rPr>
              <a:t> </a:t>
            </a:r>
            <a:r>
              <a:rPr lang="ko-KR" altLang="en-US" sz="25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자산 관리를 통하여 축적된 기술력을 바탕으로 향후 협력 관계의 유지</a:t>
            </a:r>
            <a:endParaRPr lang="en-US" altLang="ko-KR" sz="2500" spc="-200" dirty="0">
              <a:solidFill>
                <a:srgbClr val="134471"/>
              </a:solidFill>
              <a:latin typeface="Pretendard Medium"/>
              <a:ea typeface="Pretendard Medium"/>
            </a:endParaRPr>
          </a:p>
          <a:p>
            <a:pPr lvl="0" algn="l">
              <a:lnSpc>
                <a:spcPct val="102089"/>
              </a:lnSpc>
            </a:pPr>
            <a:endParaRPr lang="en-US" altLang="ko-KR" sz="2500" spc="-200" dirty="0">
              <a:solidFill>
                <a:srgbClr val="134471"/>
              </a:solidFill>
              <a:latin typeface="Pretendard Medium"/>
              <a:ea typeface="Pretendard Medium"/>
            </a:endParaRPr>
          </a:p>
          <a:p>
            <a:pPr lvl="0" algn="l">
              <a:lnSpc>
                <a:spcPct val="102089"/>
              </a:lnSpc>
            </a:pPr>
            <a:r>
              <a:rPr lang="en-US" altLang="ko-KR" sz="25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      </a:t>
            </a:r>
            <a:r>
              <a:rPr lang="ko-KR" altLang="en-US" sz="2500" b="0" i="0" u="none" strike="noStrike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축적된 기술력과 </a:t>
            </a:r>
            <a:r>
              <a:rPr lang="en-US" altLang="ko-KR" sz="2500" b="0" i="0" u="none" strike="noStrike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Know How</a:t>
            </a:r>
            <a:r>
              <a:rPr lang="ko-KR" altLang="en-US" sz="2500" b="0" i="0" u="none" strike="noStrike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로 신축 건물 및 기 건축된 건물에 대하여 </a:t>
            </a:r>
            <a:endParaRPr lang="en-US" altLang="ko-KR" sz="2500" b="0" i="0" u="none" strike="noStrike" spc="-200" dirty="0">
              <a:solidFill>
                <a:srgbClr val="134471"/>
              </a:solidFill>
              <a:latin typeface="Pretendard Medium"/>
              <a:ea typeface="Pretendard Medium"/>
            </a:endParaRPr>
          </a:p>
          <a:p>
            <a:pPr lvl="0" algn="l">
              <a:lnSpc>
                <a:spcPct val="102089"/>
              </a:lnSpc>
            </a:pPr>
            <a:r>
              <a:rPr lang="ko-KR" altLang="en-US" sz="25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      자산 가치를 점검 및 분석</a:t>
            </a:r>
            <a:r>
              <a:rPr lang="en-US" altLang="ko-KR" sz="25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, </a:t>
            </a:r>
            <a:r>
              <a:rPr lang="ko-KR" altLang="en-US" sz="25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안정화를 통해 보다 나은 환경조성</a:t>
            </a:r>
            <a:r>
              <a:rPr lang="en-US" sz="2500" b="0" i="0" u="none" strike="noStrike" spc="-200" dirty="0">
                <a:solidFill>
                  <a:srgbClr val="134471"/>
                </a:solidFill>
                <a:latin typeface="Pretendard Medium"/>
              </a:rPr>
              <a:t> 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46267CBD-E378-4D26-CE92-8C1960608CBD}"/>
              </a:ext>
            </a:extLst>
          </p:cNvPr>
          <p:cNvSpPr txBox="1"/>
          <p:nvPr/>
        </p:nvSpPr>
        <p:spPr>
          <a:xfrm>
            <a:off x="6793832" y="6749716"/>
            <a:ext cx="4432300" cy="112885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sz="2500" spc="-200" dirty="0">
                <a:solidFill>
                  <a:srgbClr val="134471"/>
                </a:solidFill>
                <a:latin typeface="Pretendard Medium"/>
              </a:rPr>
              <a:t>Building Management</a:t>
            </a:r>
          </a:p>
          <a:p>
            <a:pPr lvl="0" algn="l">
              <a:lnSpc>
                <a:spcPct val="102089"/>
              </a:lnSpc>
            </a:pPr>
            <a:r>
              <a:rPr lang="en-US" sz="2500" spc="-200" dirty="0">
                <a:solidFill>
                  <a:srgbClr val="134471"/>
                </a:solidFill>
                <a:latin typeface="Pretendard Medium"/>
              </a:rPr>
              <a:t>Management Consulting</a:t>
            </a:r>
            <a:endParaRPr lang="en-US" sz="2500" b="0" i="0" u="none" strike="noStrike" spc="-200" dirty="0">
              <a:solidFill>
                <a:srgbClr val="134471"/>
              </a:solidFill>
              <a:latin typeface="Pretendard Medium"/>
            </a:endParaRPr>
          </a:p>
        </p:txBody>
      </p:sp>
      <p:sp>
        <p:nvSpPr>
          <p:cNvPr id="41" name="TextBox 22">
            <a:extLst>
              <a:ext uri="{FF2B5EF4-FFF2-40B4-BE49-F238E27FC236}">
                <a16:creationId xmlns:a16="http://schemas.microsoft.com/office/drawing/2014/main" id="{04D565CD-7231-E0C1-58CC-9F314EAD104A}"/>
              </a:ext>
            </a:extLst>
          </p:cNvPr>
          <p:cNvSpPr txBox="1"/>
          <p:nvPr/>
        </p:nvSpPr>
        <p:spPr>
          <a:xfrm>
            <a:off x="12813632" y="4918242"/>
            <a:ext cx="4432300" cy="265419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sz="2500" spc="-200" dirty="0">
                <a:solidFill>
                  <a:srgbClr val="134471"/>
                </a:solidFill>
                <a:latin typeface="Pretendard Medium"/>
              </a:rPr>
              <a:t>Integrated Real Estate Management</a:t>
            </a:r>
          </a:p>
          <a:p>
            <a:pPr lvl="0" algn="l">
              <a:lnSpc>
                <a:spcPct val="102089"/>
              </a:lnSpc>
            </a:pPr>
            <a:r>
              <a:rPr lang="en-US" altLang="ko-KR" sz="25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- </a:t>
            </a:r>
            <a:r>
              <a:rPr lang="ko-KR" altLang="en-US" sz="25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자산 관리</a:t>
            </a:r>
            <a:endParaRPr lang="en-US" altLang="ko-KR" sz="2500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102089"/>
              </a:lnSpc>
            </a:pPr>
            <a:r>
              <a:rPr lang="en-US" altLang="ko-KR" sz="2500" b="0" i="0" u="none" strike="noStrike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- </a:t>
            </a:r>
            <a:r>
              <a:rPr lang="ko-KR" altLang="en-US" sz="2500" b="0" i="0" u="none" strike="noStrike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임대 및 운영 관리</a:t>
            </a:r>
            <a:endParaRPr lang="en-US" altLang="ko-KR" sz="2500" b="0" i="0" u="none" strike="noStrike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102089"/>
              </a:lnSpc>
            </a:pPr>
            <a:r>
              <a:rPr lang="en-US" altLang="ko-KR" sz="25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- </a:t>
            </a:r>
            <a:r>
              <a:rPr lang="ko-KR" altLang="en-US" sz="2500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시설 관리</a:t>
            </a:r>
            <a:endParaRPr lang="en-US" altLang="ko-KR" sz="2500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  <a:p>
            <a:pPr lvl="0" algn="l">
              <a:lnSpc>
                <a:spcPct val="102089"/>
              </a:lnSpc>
            </a:pPr>
            <a:r>
              <a:rPr lang="en-US" altLang="ko-KR" sz="2500" b="0" i="0" u="none" strike="noStrike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- </a:t>
            </a:r>
            <a:r>
              <a:rPr lang="ko-KR" altLang="en-US" sz="2500" b="0" i="0" u="none" strike="noStrike" spc="-200" dirty="0">
                <a:solidFill>
                  <a:srgbClr val="134471"/>
                </a:solidFill>
                <a:latin typeface="Pretendard Medium" panose="020B0600000101010101" charset="-127"/>
                <a:ea typeface="Pretendard Medium" panose="020B0600000101010101" charset="-127"/>
              </a:rPr>
              <a:t>투자 및 개발</a:t>
            </a:r>
            <a:endParaRPr lang="en-US" sz="2500" b="0" i="0" u="none" strike="noStrike" spc="-200" dirty="0">
              <a:solidFill>
                <a:srgbClr val="134471"/>
              </a:solidFill>
              <a:latin typeface="Pretendard Medium" panose="020B0600000101010101" charset="-127"/>
              <a:ea typeface="Pretendard Medium" panose="020B0600000101010101" charset="-127"/>
            </a:endParaRPr>
          </a:p>
        </p:txBody>
      </p:sp>
      <p:sp>
        <p:nvSpPr>
          <p:cNvPr id="42" name="TextBox 22">
            <a:extLst>
              <a:ext uri="{FF2B5EF4-FFF2-40B4-BE49-F238E27FC236}">
                <a16:creationId xmlns:a16="http://schemas.microsoft.com/office/drawing/2014/main" id="{038E4045-35AC-2450-7C11-0DB8493E99F8}"/>
              </a:ext>
            </a:extLst>
          </p:cNvPr>
          <p:cNvSpPr txBox="1"/>
          <p:nvPr/>
        </p:nvSpPr>
        <p:spPr>
          <a:xfrm>
            <a:off x="5674526" y="9309100"/>
            <a:ext cx="13436600" cy="60960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2089"/>
              </a:lnSpc>
            </a:pP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※ </a:t>
            </a:r>
            <a:r>
              <a:rPr lang="ko-KR" altLang="en-US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전문 건물관리 회사로서 최고 수준의 전문 서비스와 국내외 첨단 관리 기법을 바탕으로</a:t>
            </a: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, </a:t>
            </a:r>
            <a:r>
              <a:rPr lang="ko-KR" altLang="en-US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국내 유일의 선도적인 건물관리 기업으로 도약하겠습니다</a:t>
            </a:r>
            <a:r>
              <a:rPr lang="en-US" altLang="ko-KR" sz="2000" spc="-200" dirty="0">
                <a:solidFill>
                  <a:srgbClr val="134471"/>
                </a:solidFill>
                <a:latin typeface="Pretendard Medium"/>
                <a:ea typeface="Pretendard Medium"/>
              </a:rPr>
              <a:t>.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67AF26C-9C11-85A9-F1C9-EFF17527A322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A106DBAE-D89A-2D46-7C12-9AC9BC8E41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28100" y="266700"/>
            <a:ext cx="292100" cy="2921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183642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1536700" y="-88900"/>
            <a:ext cx="21361400" cy="104521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6" name="TextBox 6"/>
          <p:cNvSpPr txBox="1"/>
          <p:nvPr/>
        </p:nvSpPr>
        <p:spPr>
          <a:xfrm>
            <a:off x="7162800" y="2844800"/>
            <a:ext cx="31242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3200" b="0" i="0" u="none" strike="noStrike" spc="-300" dirty="0">
                <a:solidFill>
                  <a:srgbClr val="FFFFFF"/>
                </a:solidFill>
                <a:latin typeface="Pretendard Regular" panose="020B0600000101010101" charset="-127"/>
                <a:ea typeface="Pretendard Regular" panose="020B0600000101010101" charset="-127"/>
              </a:rPr>
              <a:t>S  Q    S y s t e c</a:t>
            </a:r>
            <a:endParaRPr lang="ko-KR" sz="3200" b="0" i="0" u="none" strike="noStrike" spc="-300" dirty="0">
              <a:solidFill>
                <a:srgbClr val="FFFFFF"/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689600"/>
            <a:ext cx="50800" cy="50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4434" y="5715000"/>
            <a:ext cx="50800" cy="50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069" y="5715000"/>
            <a:ext cx="50800" cy="50800"/>
          </a:xfrm>
          <a:prstGeom prst="rect">
            <a:avLst/>
          </a:prstGeom>
        </p:spPr>
      </p:pic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85996"/>
              </p:ext>
            </p:extLst>
          </p:nvPr>
        </p:nvGraphicFramePr>
        <p:xfrm>
          <a:off x="5600700" y="8280400"/>
          <a:ext cx="6667500" cy="1201167"/>
        </p:xfrm>
        <a:graphic>
          <a:graphicData uri="http://schemas.openxmlformats.org/drawingml/2006/table">
            <a:tbl>
              <a:tblPr/>
              <a:tblGrid>
                <a:gridCol w="170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389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2200" b="0" i="0" u="none" strike="noStrike" spc="-200" dirty="0">
                          <a:solidFill>
                            <a:srgbClr val="FFFFFF"/>
                          </a:solidFill>
                          <a:ea typeface="Pretendard ExtraBold"/>
                        </a:rPr>
                        <a:t>전화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2000" b="0" i="0" u="none" strike="noStrike" spc="-200" dirty="0">
                          <a:solidFill>
                            <a:srgbClr val="FFFFFF"/>
                          </a:solidFill>
                          <a:latin typeface="Pretendard Medium"/>
                        </a:rPr>
                        <a:t>031-702-6765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389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2200" b="0" i="0" u="none" strike="noStrike" spc="-200" dirty="0">
                          <a:solidFill>
                            <a:srgbClr val="FFFFFF"/>
                          </a:solidFill>
                          <a:ea typeface="Pretendard ExtraBold"/>
                        </a:rPr>
                        <a:t>이메일</a:t>
                      </a:r>
                      <a:endParaRPr lang="en-US" sz="11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2000" b="0" i="0" u="none" strike="noStrike" spc="-200" dirty="0">
                          <a:solidFill>
                            <a:srgbClr val="FFFFFF"/>
                          </a:solidFill>
                          <a:latin typeface="Pretendard Medium"/>
                        </a:rPr>
                        <a:t>ghmoon7420@naver.com</a:t>
                      </a:r>
                      <a:endParaRPr lang="en-US" sz="20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389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2200" b="0" i="0" u="none" strike="noStrike" spc="-200" dirty="0">
                          <a:solidFill>
                            <a:srgbClr val="FFFFFF"/>
                          </a:solidFill>
                          <a:ea typeface="Pretendard ExtraBold"/>
                        </a:rPr>
                        <a:t>홈페이지</a:t>
                      </a:r>
                      <a:endParaRPr lang="en-US" sz="220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2000" b="0" i="0" u="none" strike="noStrike" spc="-200" dirty="0">
                          <a:solidFill>
                            <a:srgbClr val="FFFFFF"/>
                          </a:solidFill>
                          <a:latin typeface="Pretendard Medium"/>
                        </a:rPr>
                        <a:t>www.sqsystec.com</a:t>
                      </a:r>
                      <a:endParaRPr lang="en-US" sz="200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125228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3949700" y="3276600"/>
            <a:ext cx="10172700" cy="2057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11600" b="0" i="0" u="none" strike="noStrike" spc="-900" dirty="0">
                <a:solidFill>
                  <a:srgbClr val="FFFFFF"/>
                </a:solidFill>
                <a:ea typeface="Pretendard ExtraBold"/>
              </a:rPr>
              <a:t>감사합니다</a:t>
            </a:r>
            <a:r>
              <a:rPr lang="en-US" sz="11600" b="0" i="0" u="none" strike="noStrike" spc="-900" dirty="0">
                <a:solidFill>
                  <a:srgbClr val="FFFFFF"/>
                </a:solidFill>
                <a:latin typeface="Pretendard ExtraBol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36750" y="5740400"/>
            <a:ext cx="14198600" cy="749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900" b="0" i="0" u="none" strike="noStrike" spc="-200" dirty="0">
                <a:solidFill>
                  <a:srgbClr val="FFFFFF"/>
                </a:solidFill>
                <a:latin typeface="Pretendard Regular" panose="020B0600000101010101" charset="-127"/>
                <a:ea typeface="Pretendard Regular" panose="020B0600000101010101" charset="-127"/>
              </a:rPr>
              <a:t>신뢰</a:t>
            </a:r>
            <a:r>
              <a:rPr lang="ko-KR" altLang="en-US" sz="2900" b="0" i="0" u="none" strike="noStrike" spc="-200" dirty="0">
                <a:solidFill>
                  <a:srgbClr val="FFFFFF"/>
                </a:solidFill>
                <a:latin typeface="Pretendard Regular" panose="020B0600000101010101" charset="-127"/>
                <a:ea typeface="Pretendard Regular" panose="020B0600000101010101" charset="-127"/>
              </a:rPr>
              <a:t>를</a:t>
            </a:r>
            <a:r>
              <a:rPr lang="en-US" altLang="ko-KR" sz="2900" b="0" i="0" u="none" strike="noStrike" spc="-200" dirty="0">
                <a:solidFill>
                  <a:srgbClr val="FFFFFF"/>
                </a:solidFill>
                <a:latin typeface="Pretendard Regular" panose="020B0600000101010101" charset="-127"/>
                <a:ea typeface="Pretendard Regular" panose="020B0600000101010101" charset="-127"/>
              </a:rPr>
              <a:t>  </a:t>
            </a:r>
            <a:r>
              <a:rPr lang="ko-KR" altLang="en-US" sz="2900" b="0" i="0" u="none" strike="noStrike" spc="-200" dirty="0">
                <a:solidFill>
                  <a:srgbClr val="FFFFFF"/>
                </a:solidFill>
                <a:latin typeface="Pretendard Regular" panose="020B0600000101010101" charset="-127"/>
                <a:ea typeface="Pretendard Regular" panose="020B0600000101010101" charset="-127"/>
              </a:rPr>
              <a:t>바탕으로 맞춤형 종합관리 서비스를 제공하며</a:t>
            </a:r>
            <a:r>
              <a:rPr lang="en-US" altLang="ko-KR" sz="2900" b="0" i="0" u="none" strike="noStrike" spc="-200" dirty="0">
                <a:solidFill>
                  <a:srgbClr val="FFFFFF"/>
                </a:solidFill>
                <a:latin typeface="Pretendard Regular" panose="020B0600000101010101" charset="-127"/>
                <a:ea typeface="Pretendard Regular" panose="020B0600000101010101" charset="-127"/>
              </a:rPr>
              <a:t>, </a:t>
            </a:r>
            <a:r>
              <a:rPr lang="ko-KR" altLang="en-US" sz="2900" b="0" i="0" u="none" strike="noStrike" spc="-200" dirty="0">
                <a:solidFill>
                  <a:srgbClr val="FFFFFF"/>
                </a:solidFill>
                <a:latin typeface="Pretendard Regular" panose="020B0600000101010101" charset="-127"/>
                <a:ea typeface="Pretendard Regular" panose="020B0600000101010101" charset="-127"/>
              </a:rPr>
              <a:t>지속적인 혁신으로 고객과 함께 성장하겠습니다</a:t>
            </a:r>
            <a:r>
              <a:rPr lang="en-US" altLang="ko-KR" sz="2900" b="0" i="0" u="none" strike="noStrike" spc="-200" dirty="0">
                <a:solidFill>
                  <a:srgbClr val="FFFFFF"/>
                </a:solidFill>
                <a:latin typeface="Pretendard Regular" panose="020B0600000101010101" charset="-127"/>
                <a:ea typeface="Pretendard Regular" panose="020B0600000101010101" charset="-127"/>
              </a:rPr>
              <a:t>.</a:t>
            </a:r>
            <a:endParaRPr lang="en-US" sz="2900" b="0" i="0" u="none" strike="noStrike" spc="-200" dirty="0">
              <a:solidFill>
                <a:srgbClr val="FFFFFF"/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2CAB194F-DD2C-DE1C-DEED-579CA04C7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5689600"/>
            <a:ext cx="50800" cy="50800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9F3B1CFF-A484-FA9C-9525-DF17D8CA983E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71242-95A5-6238-7279-4EB2F098A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0A4EBD-6269-D669-9E79-FD18A40AE6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399EBEEA-4710-D8E1-F9F8-E9409F989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320800"/>
          </a:xfrm>
          <a:prstGeom prst="rect">
            <a:avLst/>
          </a:prstGeom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65FE1404-A23F-4B4E-FADC-D99E40BE1C06}"/>
              </a:ext>
            </a:extLst>
          </p:cNvPr>
          <p:cNvSpPr txBox="1"/>
          <p:nvPr/>
        </p:nvSpPr>
        <p:spPr>
          <a:xfrm>
            <a:off x="736600" y="228600"/>
            <a:ext cx="41275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회사 소개 </a:t>
            </a:r>
            <a:r>
              <a:rPr lang="ko-KR" altLang="en-US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→</a:t>
            </a: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 조직도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25D8817-92F2-96BB-15CD-E0251CC01318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568BE85-AF74-1016-B216-F53D63CC3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99" y="1749209"/>
            <a:ext cx="14325599" cy="847748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EAE9B82-6F2B-795D-47B7-5EA611795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538" y="1866900"/>
            <a:ext cx="11396920" cy="8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3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4100"/>
            <a:ext cx="18186400" cy="4152900"/>
          </a:xfrm>
          <a:prstGeom prst="rect">
            <a:avLst/>
          </a:prstGeom>
        </p:spPr>
      </p:pic>
      <p:pic>
        <p:nvPicPr>
          <p:cNvPr id="46" name="Picture 20">
            <a:extLst>
              <a:ext uri="{FF2B5EF4-FFF2-40B4-BE49-F238E27FC236}">
                <a16:creationId xmlns:a16="http://schemas.microsoft.com/office/drawing/2014/main" id="{E5B9908B-6F16-820C-A4B1-B9903F0F1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036" y="462121"/>
            <a:ext cx="292100" cy="292100"/>
          </a:xfrm>
          <a:prstGeom prst="rect">
            <a:avLst/>
          </a:prstGeom>
        </p:spPr>
      </p:pic>
      <p:grpSp>
        <p:nvGrpSpPr>
          <p:cNvPr id="66" name="그룹 65">
            <a:extLst>
              <a:ext uri="{FF2B5EF4-FFF2-40B4-BE49-F238E27FC236}">
                <a16:creationId xmlns:a16="http://schemas.microsoft.com/office/drawing/2014/main" id="{8CB67E71-C7D5-E332-E33B-E6905BC6E500}"/>
              </a:ext>
            </a:extLst>
          </p:cNvPr>
          <p:cNvGrpSpPr/>
          <p:nvPr/>
        </p:nvGrpSpPr>
        <p:grpSpPr>
          <a:xfrm>
            <a:off x="761455" y="3456774"/>
            <a:ext cx="11354345" cy="6096000"/>
            <a:chOff x="664893" y="3456774"/>
            <a:chExt cx="8373015" cy="609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92000"/>
            </a:blip>
            <a:stretch>
              <a:fillRect/>
            </a:stretch>
          </p:blipFill>
          <p:spPr>
            <a:xfrm>
              <a:off x="664893" y="3456774"/>
              <a:ext cx="8373015" cy="60960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929" y="6504774"/>
              <a:ext cx="4064000" cy="1270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3422650" y="4993474"/>
              <a:ext cx="3009900" cy="1270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3422650" y="8022424"/>
              <a:ext cx="3009900" cy="12700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1447540" y="4260754"/>
              <a:ext cx="3913478" cy="1778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just">
                <a:lnSpc>
                  <a:spcPct val="132800"/>
                </a:lnSpc>
              </a:pPr>
              <a:r>
                <a:rPr lang="ko-KR" altLang="en-US" sz="1800" b="0" i="0" u="none" strike="noStrike" dirty="0">
                  <a:solidFill>
                    <a:srgbClr val="191919">
                      <a:alpha val="74902"/>
                    </a:srgbClr>
                  </a:solidFill>
                  <a:latin typeface="Pretendard Regular"/>
                  <a:ea typeface="Pretendard Regular"/>
                </a:rPr>
                <a:t>입주자 및 사용자의 안전과 재산을 보호하는</a:t>
              </a:r>
              <a:endParaRPr lang="en-US" altLang="ko-KR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endParaRPr>
            </a:p>
            <a:p>
              <a:pPr lvl="0" algn="just">
                <a:lnSpc>
                  <a:spcPct val="132800"/>
                </a:lnSpc>
              </a:pPr>
              <a:r>
                <a:rPr lang="ko-KR" altLang="en-US" sz="1800" b="0" i="0" u="none" strike="noStrike" dirty="0">
                  <a:solidFill>
                    <a:srgbClr val="191919">
                      <a:alpha val="74902"/>
                    </a:srgbClr>
                  </a:solidFill>
                  <a:latin typeface="Pretendard Regular"/>
                  <a:ea typeface="Pretendard Regular"/>
                </a:rPr>
                <a:t>완벽한 보안 서비스 제공 </a:t>
              </a:r>
              <a:endParaRPr lang="en-US" altLang="ko-KR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endParaRPr>
            </a:p>
            <a:p>
              <a:pPr lvl="0" algn="just">
                <a:lnSpc>
                  <a:spcPct val="132800"/>
                </a:lnSpc>
              </a:pPr>
              <a:r>
                <a:rPr lang="en-US" altLang="ko-KR" sz="1800" b="0" i="0" u="none" strike="noStrike" dirty="0">
                  <a:solidFill>
                    <a:srgbClr val="191919">
                      <a:alpha val="74902"/>
                    </a:srgbClr>
                  </a:solidFill>
                  <a:latin typeface="Pretendard Regular"/>
                  <a:ea typeface="Pretendard Regular"/>
                </a:rPr>
                <a:t>(24 Hours Security System)</a:t>
              </a:r>
              <a:endParaRPr 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/>
              </a:endParaRPr>
            </a:p>
          </p:txBody>
        </p:sp>
        <p:pic>
          <p:nvPicPr>
            <p:cNvPr id="47" name="Picture 12">
              <a:extLst>
                <a:ext uri="{FF2B5EF4-FFF2-40B4-BE49-F238E27FC236}">
                  <a16:creationId xmlns:a16="http://schemas.microsoft.com/office/drawing/2014/main" id="{7CA92C0B-8044-0BD1-7FAB-AB1AD0E0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772" y="6511123"/>
              <a:ext cx="4229862" cy="19812"/>
            </a:xfrm>
            <a:prstGeom prst="rect">
              <a:avLst/>
            </a:prstGeom>
          </p:spPr>
        </p:pic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BED2EC45-B025-F920-2001-9A550C5467EB}"/>
                </a:ext>
              </a:extLst>
            </p:cNvPr>
            <p:cNvGrpSpPr/>
            <p:nvPr/>
          </p:nvGrpSpPr>
          <p:grpSpPr>
            <a:xfrm>
              <a:off x="5177496" y="3616594"/>
              <a:ext cx="2074369" cy="444500"/>
              <a:chOff x="5177496" y="3616594"/>
              <a:chExt cx="2074369" cy="444500"/>
            </a:xfrm>
          </p:grpSpPr>
          <p:sp>
            <p:nvSpPr>
              <p:cNvPr id="51" name="TextBox 16">
                <a:extLst>
                  <a:ext uri="{FF2B5EF4-FFF2-40B4-BE49-F238E27FC236}">
                    <a16:creationId xmlns:a16="http://schemas.microsoft.com/office/drawing/2014/main" id="{63C53ADD-8B9B-C61C-DC1B-A79393581D70}"/>
                  </a:ext>
                </a:extLst>
              </p:cNvPr>
              <p:cNvSpPr txBox="1"/>
              <p:nvPr/>
            </p:nvSpPr>
            <p:spPr>
              <a:xfrm>
                <a:off x="5177496" y="3642453"/>
                <a:ext cx="749300" cy="3937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16199"/>
                  </a:lnSpc>
                </a:pPr>
                <a:r>
                  <a:rPr lang="en-US" sz="2200" b="1" i="0" u="none" strike="noStrike" dirty="0">
                    <a:solidFill>
                      <a:srgbClr val="2630A0"/>
                    </a:solidFill>
                    <a:latin typeface="Pretendard Bold"/>
                  </a:rPr>
                  <a:t>02</a:t>
                </a:r>
              </a:p>
            </p:txBody>
          </p:sp>
          <p:sp>
            <p:nvSpPr>
              <p:cNvPr id="52" name="TextBox 17">
                <a:extLst>
                  <a:ext uri="{FF2B5EF4-FFF2-40B4-BE49-F238E27FC236}">
                    <a16:creationId xmlns:a16="http://schemas.microsoft.com/office/drawing/2014/main" id="{3C2D22EE-674C-24A8-FE67-521A58B50428}"/>
                  </a:ext>
                </a:extLst>
              </p:cNvPr>
              <p:cNvSpPr txBox="1"/>
              <p:nvPr/>
            </p:nvSpPr>
            <p:spPr>
              <a:xfrm>
                <a:off x="5579401" y="3616594"/>
                <a:ext cx="1672464" cy="444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r">
                  <a:lnSpc>
                    <a:spcPct val="116199"/>
                  </a:lnSpc>
                </a:pPr>
                <a:r>
                  <a:rPr lang="ko-KR" altLang="en-US" sz="2500" dirty="0">
                    <a:solidFill>
                      <a:srgbClr val="191919"/>
                    </a:solidFill>
                    <a:ea typeface="Pretendard Medium"/>
                  </a:rPr>
                  <a:t>미화</a:t>
                </a:r>
                <a:r>
                  <a:rPr lang="ko-KR" altLang="en-US" sz="2500" b="0" i="0" u="none" strike="noStrike" dirty="0">
                    <a:solidFill>
                      <a:srgbClr val="191919"/>
                    </a:solidFill>
                    <a:ea typeface="Pretendard Medium"/>
                  </a:rPr>
                  <a:t> 관리 서비스</a:t>
                </a:r>
                <a:endParaRPr lang="ko-KR" sz="2500" b="0" i="0" u="none" strike="noStrike" dirty="0">
                  <a:solidFill>
                    <a:srgbClr val="191919"/>
                  </a:solidFill>
                  <a:ea typeface="Pretendard Medium"/>
                </a:endParaRPr>
              </a:p>
            </p:txBody>
          </p:sp>
        </p:grp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B7C6791D-5424-2345-7861-549406898371}"/>
                </a:ext>
              </a:extLst>
            </p:cNvPr>
            <p:cNvGrpSpPr/>
            <p:nvPr/>
          </p:nvGrpSpPr>
          <p:grpSpPr>
            <a:xfrm>
              <a:off x="851039" y="6675798"/>
              <a:ext cx="2265374" cy="444500"/>
              <a:chOff x="5177496" y="3616594"/>
              <a:chExt cx="2265374" cy="444500"/>
            </a:xfrm>
          </p:grpSpPr>
          <p:sp>
            <p:nvSpPr>
              <p:cNvPr id="55" name="TextBox 16">
                <a:extLst>
                  <a:ext uri="{FF2B5EF4-FFF2-40B4-BE49-F238E27FC236}">
                    <a16:creationId xmlns:a16="http://schemas.microsoft.com/office/drawing/2014/main" id="{DC294777-00FA-84F4-6057-50B791C81EE4}"/>
                  </a:ext>
                </a:extLst>
              </p:cNvPr>
              <p:cNvSpPr txBox="1"/>
              <p:nvPr/>
            </p:nvSpPr>
            <p:spPr>
              <a:xfrm>
                <a:off x="5177496" y="3642453"/>
                <a:ext cx="749300" cy="3937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16199"/>
                  </a:lnSpc>
                </a:pPr>
                <a:r>
                  <a:rPr lang="en-US" sz="2200" b="1" i="0" u="none" strike="noStrike" dirty="0">
                    <a:solidFill>
                      <a:srgbClr val="2630A0"/>
                    </a:solidFill>
                    <a:latin typeface="Pretendard Bold"/>
                  </a:rPr>
                  <a:t>0</a:t>
                </a:r>
                <a:r>
                  <a:rPr lang="en-US" sz="2200" b="1" dirty="0">
                    <a:solidFill>
                      <a:srgbClr val="2630A0"/>
                    </a:solidFill>
                    <a:latin typeface="Pretendard Bold"/>
                  </a:rPr>
                  <a:t>3</a:t>
                </a:r>
                <a:endParaRPr lang="en-US" sz="2200" b="1" i="0" u="none" strike="noStrike" dirty="0">
                  <a:solidFill>
                    <a:srgbClr val="2630A0"/>
                  </a:solidFill>
                  <a:latin typeface="Pretendard Bold"/>
                </a:endParaRPr>
              </a:p>
            </p:txBody>
          </p:sp>
          <p:sp>
            <p:nvSpPr>
              <p:cNvPr id="56" name="TextBox 17">
                <a:extLst>
                  <a:ext uri="{FF2B5EF4-FFF2-40B4-BE49-F238E27FC236}">
                    <a16:creationId xmlns:a16="http://schemas.microsoft.com/office/drawing/2014/main" id="{464566BA-29ED-46B3-5B0C-8F4EEA9C18EE}"/>
                  </a:ext>
                </a:extLst>
              </p:cNvPr>
              <p:cNvSpPr txBox="1"/>
              <p:nvPr/>
            </p:nvSpPr>
            <p:spPr>
              <a:xfrm>
                <a:off x="5683609" y="3616594"/>
                <a:ext cx="1759261" cy="444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r">
                  <a:lnSpc>
                    <a:spcPct val="116199"/>
                  </a:lnSpc>
                </a:pPr>
                <a:r>
                  <a:rPr lang="ko-KR" altLang="en-US" sz="2500" b="0" i="0" u="none" strike="noStrike" dirty="0">
                    <a:solidFill>
                      <a:srgbClr val="191919"/>
                    </a:solidFill>
                    <a:ea typeface="Pretendard Medium"/>
                  </a:rPr>
                  <a:t>방역 </a:t>
                </a:r>
                <a:r>
                  <a:rPr lang="ko-KR" altLang="en-US" b="1" dirty="0">
                    <a:latin typeface="NanumSquare Bold" panose="020B0600000101010101" charset="-127"/>
                    <a:ea typeface="NanumSquare Bold" panose="020B0600000101010101" charset="-127"/>
                  </a:rPr>
                  <a:t>●</a:t>
                </a:r>
                <a:r>
                  <a:rPr lang="ko-KR" altLang="en-US" sz="2500" b="0" i="0" u="none" strike="noStrike" dirty="0">
                    <a:solidFill>
                      <a:srgbClr val="191919"/>
                    </a:solidFill>
                    <a:ea typeface="Pretendard Medium"/>
                  </a:rPr>
                  <a:t> 소독 서비스</a:t>
                </a:r>
                <a:endParaRPr lang="ko-KR" sz="2500" b="0" i="0" u="none" strike="noStrike" dirty="0">
                  <a:solidFill>
                    <a:srgbClr val="191919"/>
                  </a:solidFill>
                  <a:ea typeface="Pretendard Medium"/>
                </a:endParaRPr>
              </a:p>
            </p:txBody>
          </p:sp>
        </p:grpSp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55268383-F0E1-7D4C-CE8C-B4AFDE0BCA19}"/>
                </a:ext>
              </a:extLst>
            </p:cNvPr>
            <p:cNvGrpSpPr/>
            <p:nvPr/>
          </p:nvGrpSpPr>
          <p:grpSpPr>
            <a:xfrm>
              <a:off x="851039" y="3677107"/>
              <a:ext cx="2141613" cy="437423"/>
              <a:chOff x="5177496" y="3623670"/>
              <a:chExt cx="2141613" cy="437423"/>
            </a:xfrm>
          </p:grpSpPr>
          <p:sp>
            <p:nvSpPr>
              <p:cNvPr id="58" name="TextBox 16">
                <a:extLst>
                  <a:ext uri="{FF2B5EF4-FFF2-40B4-BE49-F238E27FC236}">
                    <a16:creationId xmlns:a16="http://schemas.microsoft.com/office/drawing/2014/main" id="{013757A9-92DB-6E3A-7810-C0B900386948}"/>
                  </a:ext>
                </a:extLst>
              </p:cNvPr>
              <p:cNvSpPr txBox="1"/>
              <p:nvPr/>
            </p:nvSpPr>
            <p:spPr>
              <a:xfrm>
                <a:off x="5177496" y="3642453"/>
                <a:ext cx="749300" cy="3937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16199"/>
                  </a:lnSpc>
                </a:pPr>
                <a:r>
                  <a:rPr lang="en-US" sz="2200" b="1" i="0" u="none" strike="noStrike" dirty="0">
                    <a:solidFill>
                      <a:srgbClr val="2630A0"/>
                    </a:solidFill>
                    <a:latin typeface="Pretendard Bold"/>
                  </a:rPr>
                  <a:t>0</a:t>
                </a:r>
                <a:r>
                  <a:rPr lang="en-US" sz="2200" b="1" dirty="0">
                    <a:solidFill>
                      <a:srgbClr val="2630A0"/>
                    </a:solidFill>
                    <a:latin typeface="Pretendard Bold"/>
                  </a:rPr>
                  <a:t>1</a:t>
                </a:r>
                <a:endParaRPr lang="en-US" sz="2200" b="1" i="0" u="none" strike="noStrike" dirty="0">
                  <a:solidFill>
                    <a:srgbClr val="2630A0"/>
                  </a:solidFill>
                  <a:latin typeface="Pretendard Bold"/>
                </a:endParaRPr>
              </a:p>
            </p:txBody>
          </p:sp>
          <p:sp>
            <p:nvSpPr>
              <p:cNvPr id="59" name="TextBox 17">
                <a:extLst>
                  <a:ext uri="{FF2B5EF4-FFF2-40B4-BE49-F238E27FC236}">
                    <a16:creationId xmlns:a16="http://schemas.microsoft.com/office/drawing/2014/main" id="{E5D9FE6A-8CAB-3EFB-601E-9869EF66CC99}"/>
                  </a:ext>
                </a:extLst>
              </p:cNvPr>
              <p:cNvSpPr txBox="1"/>
              <p:nvPr/>
            </p:nvSpPr>
            <p:spPr>
              <a:xfrm>
                <a:off x="5645508" y="3623670"/>
                <a:ext cx="1673601" cy="43742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r">
                  <a:lnSpc>
                    <a:spcPct val="116199"/>
                  </a:lnSpc>
                </a:pPr>
                <a:r>
                  <a:rPr lang="ko-KR" altLang="en-US" sz="2500" b="0" i="0" u="none" strike="noStrike" dirty="0">
                    <a:solidFill>
                      <a:srgbClr val="191919"/>
                    </a:solidFill>
                    <a:ea typeface="Pretendard Medium"/>
                  </a:rPr>
                  <a:t>경비 관리 서비스</a:t>
                </a:r>
                <a:endParaRPr lang="ko-KR" sz="2500" b="0" i="0" u="none" strike="noStrike" dirty="0">
                  <a:solidFill>
                    <a:srgbClr val="191919"/>
                  </a:solidFill>
                  <a:ea typeface="Pretendard Medium"/>
                </a:endParaRPr>
              </a:p>
            </p:txBody>
          </p:sp>
        </p:grp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4C9E8495-B61F-BF76-25E7-5C2C498059E4}"/>
                </a:ext>
              </a:extLst>
            </p:cNvPr>
            <p:cNvGrpSpPr/>
            <p:nvPr/>
          </p:nvGrpSpPr>
          <p:grpSpPr>
            <a:xfrm>
              <a:off x="5177496" y="6675798"/>
              <a:ext cx="2074369" cy="444500"/>
              <a:chOff x="5177496" y="3616594"/>
              <a:chExt cx="2074369" cy="444500"/>
            </a:xfrm>
          </p:grpSpPr>
          <p:sp>
            <p:nvSpPr>
              <p:cNvPr id="64" name="TextBox 16">
                <a:extLst>
                  <a:ext uri="{FF2B5EF4-FFF2-40B4-BE49-F238E27FC236}">
                    <a16:creationId xmlns:a16="http://schemas.microsoft.com/office/drawing/2014/main" id="{2BF7C70E-127D-3CDE-53A4-6EF55E2A9A48}"/>
                  </a:ext>
                </a:extLst>
              </p:cNvPr>
              <p:cNvSpPr txBox="1"/>
              <p:nvPr/>
            </p:nvSpPr>
            <p:spPr>
              <a:xfrm>
                <a:off x="5177496" y="3642453"/>
                <a:ext cx="749300" cy="3937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16199"/>
                  </a:lnSpc>
                </a:pPr>
                <a:r>
                  <a:rPr lang="en-US" sz="2200" b="1" i="0" u="none" strike="noStrike" dirty="0">
                    <a:solidFill>
                      <a:srgbClr val="2630A0"/>
                    </a:solidFill>
                    <a:latin typeface="Pretendard Bold"/>
                  </a:rPr>
                  <a:t>0</a:t>
                </a:r>
                <a:r>
                  <a:rPr lang="en-US" sz="2200" b="1" dirty="0">
                    <a:solidFill>
                      <a:srgbClr val="2630A0"/>
                    </a:solidFill>
                    <a:latin typeface="Pretendard Bold"/>
                  </a:rPr>
                  <a:t>4</a:t>
                </a:r>
                <a:endParaRPr lang="en-US" sz="2200" b="1" i="0" u="none" strike="noStrike" dirty="0">
                  <a:solidFill>
                    <a:srgbClr val="2630A0"/>
                  </a:solidFill>
                  <a:latin typeface="Pretendard Bold"/>
                </a:endParaRPr>
              </a:p>
            </p:txBody>
          </p:sp>
          <p:sp>
            <p:nvSpPr>
              <p:cNvPr id="65" name="TextBox 17">
                <a:extLst>
                  <a:ext uri="{FF2B5EF4-FFF2-40B4-BE49-F238E27FC236}">
                    <a16:creationId xmlns:a16="http://schemas.microsoft.com/office/drawing/2014/main" id="{FB3676BB-1DC8-8CCC-EA83-5DE2821D3B1E}"/>
                  </a:ext>
                </a:extLst>
              </p:cNvPr>
              <p:cNvSpPr txBox="1"/>
              <p:nvPr/>
            </p:nvSpPr>
            <p:spPr>
              <a:xfrm>
                <a:off x="5579401" y="3616594"/>
                <a:ext cx="1672464" cy="444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r">
                  <a:lnSpc>
                    <a:spcPct val="116199"/>
                  </a:lnSpc>
                </a:pPr>
                <a:r>
                  <a:rPr lang="ko-KR" altLang="en-US" sz="2500" b="0" i="0" u="none" strike="noStrike" dirty="0">
                    <a:solidFill>
                      <a:srgbClr val="191919"/>
                    </a:solidFill>
                    <a:ea typeface="Pretendard Medium"/>
                  </a:rPr>
                  <a:t>시설 관리 서비스</a:t>
                </a:r>
                <a:endParaRPr lang="ko-KR" sz="2500" b="0" i="0" u="none" strike="noStrike" dirty="0">
                  <a:solidFill>
                    <a:srgbClr val="191919"/>
                  </a:solidFill>
                  <a:ea typeface="Pretendard Medium"/>
                </a:endParaRPr>
              </a:p>
            </p:txBody>
          </p:sp>
        </p:grpSp>
      </p:grpSp>
      <p:sp>
        <p:nvSpPr>
          <p:cNvPr id="89" name="Rectangle 15">
            <a:extLst>
              <a:ext uri="{FF2B5EF4-FFF2-40B4-BE49-F238E27FC236}">
                <a16:creationId xmlns:a16="http://schemas.microsoft.com/office/drawing/2014/main" id="{94E6BDC2-279B-2491-2DC7-5C6ACB89C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4472" y="4056699"/>
            <a:ext cx="2563522" cy="27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1028700" latinLnBrk="1">
              <a:lnSpc>
                <a:spcPct val="11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Building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Management Service</a:t>
            </a:r>
          </a:p>
        </p:txBody>
      </p:sp>
      <p:sp>
        <p:nvSpPr>
          <p:cNvPr id="90" name="Rectangle 16">
            <a:extLst>
              <a:ext uri="{FF2B5EF4-FFF2-40B4-BE49-F238E27FC236}">
                <a16:creationId xmlns:a16="http://schemas.microsoft.com/office/drawing/2014/main" id="{A381BBAC-D4F7-EC4E-FDCA-CE157DE15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203" y="4056699"/>
            <a:ext cx="2462534" cy="27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1028700" latinLnBrk="1">
              <a:lnSpc>
                <a:spcPct val="11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Facility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</a:t>
            </a: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Maintenance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Service</a:t>
            </a:r>
          </a:p>
        </p:txBody>
      </p:sp>
      <p:sp>
        <p:nvSpPr>
          <p:cNvPr id="91" name="TextBox 9">
            <a:extLst>
              <a:ext uri="{FF2B5EF4-FFF2-40B4-BE49-F238E27FC236}">
                <a16:creationId xmlns:a16="http://schemas.microsoft.com/office/drawing/2014/main" id="{0A3BEA12-7F37-8727-8299-3F7818041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960" y="7127241"/>
            <a:ext cx="1893034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disinfection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Service</a:t>
            </a:r>
          </a:p>
        </p:txBody>
      </p:sp>
      <p:sp>
        <p:nvSpPr>
          <p:cNvPr id="92" name="Rectangle 20">
            <a:extLst>
              <a:ext uri="{FF2B5EF4-FFF2-40B4-BE49-F238E27FC236}">
                <a16:creationId xmlns:a16="http://schemas.microsoft.com/office/drawing/2014/main" id="{376FE421-6B2D-5CB8-0E2D-078DBA82E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543" y="7091676"/>
            <a:ext cx="2403222" cy="27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1028700" latinLnBrk="1">
              <a:lnSpc>
                <a:spcPct val="11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Cleaning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&amp; </a:t>
            </a: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Sanitary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Service</a:t>
            </a:r>
          </a:p>
        </p:txBody>
      </p:sp>
      <p:sp>
        <p:nvSpPr>
          <p:cNvPr id="96" name="TextBox 18">
            <a:extLst>
              <a:ext uri="{FF2B5EF4-FFF2-40B4-BE49-F238E27FC236}">
                <a16:creationId xmlns:a16="http://schemas.microsoft.com/office/drawing/2014/main" id="{312AD3A8-2D3F-297F-7CEF-87CA3AD675AC}"/>
              </a:ext>
            </a:extLst>
          </p:cNvPr>
          <p:cNvSpPr txBox="1"/>
          <p:nvPr/>
        </p:nvSpPr>
        <p:spPr>
          <a:xfrm>
            <a:off x="7568545" y="4241511"/>
            <a:ext cx="3913478" cy="1778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32800"/>
              </a:lnSpc>
            </a:pP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최신 관리기법 및 첨단 장비와 자재를 통해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쾌적하고 청결한 생활공간을 제공하는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전문 미화 관리 서비스</a:t>
            </a:r>
            <a:endParaRPr lang="en-US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  <p:sp>
        <p:nvSpPr>
          <p:cNvPr id="97" name="TextBox 18">
            <a:extLst>
              <a:ext uri="{FF2B5EF4-FFF2-40B4-BE49-F238E27FC236}">
                <a16:creationId xmlns:a16="http://schemas.microsoft.com/office/drawing/2014/main" id="{9D221B6D-DB1F-41D8-200C-A05D94FE5124}"/>
              </a:ext>
            </a:extLst>
          </p:cNvPr>
          <p:cNvSpPr txBox="1"/>
          <p:nvPr/>
        </p:nvSpPr>
        <p:spPr>
          <a:xfrm>
            <a:off x="1799164" y="6930703"/>
            <a:ext cx="3913478" cy="220250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rPr>
              <a:t>건물 내외부의 전염병 예방을 위하여 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/>
              <a:ea typeface="Pretendard Regular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800" b="0" i="0" u="none" strike="noStrike" dirty="0" err="1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rPr>
              <a:t>최약</a:t>
            </a: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rPr>
              <a:t> 지역 등에 대한 방역 소독</a:t>
            </a:r>
            <a:endParaRPr lang="en-US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/>
            </a:endParaRPr>
          </a:p>
        </p:txBody>
      </p:sp>
      <p:sp>
        <p:nvSpPr>
          <p:cNvPr id="98" name="TextBox 18">
            <a:extLst>
              <a:ext uri="{FF2B5EF4-FFF2-40B4-BE49-F238E27FC236}">
                <a16:creationId xmlns:a16="http://schemas.microsoft.com/office/drawing/2014/main" id="{D3F494D4-02BA-0F3C-DF35-B8EEBCDC62A1}"/>
              </a:ext>
            </a:extLst>
          </p:cNvPr>
          <p:cNvSpPr txBox="1"/>
          <p:nvPr/>
        </p:nvSpPr>
        <p:spPr>
          <a:xfrm>
            <a:off x="7568545" y="7120298"/>
            <a:ext cx="3913478" cy="215504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32800"/>
              </a:lnSpc>
            </a:pP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rPr>
              <a:t>시설 관리운용의 전문화</a:t>
            </a:r>
            <a:r>
              <a:rPr lang="en-US" altLang="ko-KR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rPr>
              <a:t>, </a:t>
            </a: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rPr>
              <a:t>선진화로 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Regular"/>
              <a:ea typeface="Pretendard Regular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rPr>
              <a:t>시설 관리운용 효율화 및 기계장비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Regular"/>
              <a:ea typeface="Pretendard Regular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rPr>
              <a:t>내용연수</a:t>
            </a:r>
            <a:r>
              <a:rPr lang="en-US" altLang="ko-KR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rPr>
              <a:t>(Life Cycle)</a:t>
            </a: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rPr>
              <a:t> 극대화 실현</a:t>
            </a:r>
            <a:endParaRPr lang="en-US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E03C54B-B84B-9175-D14C-09044AE2603A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EBF57100-6798-8E4E-1A73-0DC560B677AE}"/>
              </a:ext>
            </a:extLst>
          </p:cNvPr>
          <p:cNvGrpSpPr/>
          <p:nvPr/>
        </p:nvGrpSpPr>
        <p:grpSpPr>
          <a:xfrm>
            <a:off x="643985" y="711200"/>
            <a:ext cx="17012729" cy="1638300"/>
            <a:chOff x="643985" y="711200"/>
            <a:chExt cx="17012729" cy="1638300"/>
          </a:xfrm>
        </p:grpSpPr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F50F588A-97A2-4DEB-1CFF-9D2EDFDB7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56700" y="711200"/>
              <a:ext cx="8500014" cy="1638300"/>
            </a:xfrm>
            <a:prstGeom prst="rect">
              <a:avLst/>
            </a:prstGeom>
          </p:spPr>
        </p:pic>
        <p:pic>
          <p:nvPicPr>
            <p:cNvPr id="10" name="Picture 19">
              <a:extLst>
                <a:ext uri="{FF2B5EF4-FFF2-40B4-BE49-F238E27FC236}">
                  <a16:creationId xmlns:a16="http://schemas.microsoft.com/office/drawing/2014/main" id="{E244E126-AB93-A834-3459-0FE2EE904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985" y="711200"/>
              <a:ext cx="8525415" cy="1638300"/>
            </a:xfrm>
            <a:prstGeom prst="rect">
              <a:avLst/>
            </a:prstGeom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B6475E61-E4D9-397A-3ABE-93E7DB6E842D}"/>
                </a:ext>
              </a:extLst>
            </p:cNvPr>
            <p:cNvSpPr txBox="1"/>
            <p:nvPr/>
          </p:nvSpPr>
          <p:spPr>
            <a:xfrm>
              <a:off x="2209800" y="1399493"/>
              <a:ext cx="4466675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73039"/>
                </a:lnSpc>
              </a:pPr>
              <a:r>
                <a:rPr lang="ko-KR" altLang="en-US" sz="5000" b="0" i="0" u="none" strike="noStrike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주요 사업 영역 </a:t>
              </a:r>
              <a:endParaRPr lang="en-US" sz="5000" b="0" i="0" u="none" strike="noStrike" dirty="0">
                <a:solidFill>
                  <a:srgbClr val="005F9C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B3F16815-11D8-156B-5D7F-297A61CC2D3F}"/>
                </a:ext>
              </a:extLst>
            </p:cNvPr>
            <p:cNvGrpSpPr/>
            <p:nvPr/>
          </p:nvGrpSpPr>
          <p:grpSpPr>
            <a:xfrm>
              <a:off x="994109" y="1104900"/>
              <a:ext cx="977566" cy="889000"/>
              <a:chOff x="11277600" y="3194050"/>
              <a:chExt cx="647700" cy="647700"/>
            </a:xfrm>
          </p:grpSpPr>
          <p:pic>
            <p:nvPicPr>
              <p:cNvPr id="16" name="Picture 9">
                <a:extLst>
                  <a:ext uri="{FF2B5EF4-FFF2-40B4-BE49-F238E27FC236}">
                    <a16:creationId xmlns:a16="http://schemas.microsoft.com/office/drawing/2014/main" id="{6172481C-72DD-EFC3-FF09-73607D3F4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3DE4DD77-9B97-C238-D15B-FBB400ADF515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19" name="Picture 10">
                  <a:extLst>
                    <a:ext uri="{FF2B5EF4-FFF2-40B4-BE49-F238E27FC236}">
                      <a16:creationId xmlns:a16="http://schemas.microsoft.com/office/drawing/2014/main" id="{B77ECC98-4E7A-5A4B-783E-BAF55DCEB6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20" name="TextBox 11">
                  <a:extLst>
                    <a:ext uri="{FF2B5EF4-FFF2-40B4-BE49-F238E27FC236}">
                      <a16:creationId xmlns:a16="http://schemas.microsoft.com/office/drawing/2014/main" id="{C5BBB1FA-37AC-5F63-C4EB-D949F5E651CF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700" b="0" i="0" u="none" strike="noStrike" spc="-200" dirty="0">
                      <a:solidFill>
                        <a:srgbClr val="FFFFFF"/>
                      </a:solidFill>
                      <a:latin typeface="Pretendard Bold"/>
                    </a:rPr>
                    <a:t>2</a:t>
                  </a:r>
                </a:p>
              </p:txBody>
            </p:sp>
          </p:grp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BEF63-C974-E392-519B-D905F7876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0B2567F-89CC-0EFF-D838-F0B163BE0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4100"/>
            <a:ext cx="18186400" cy="4152900"/>
          </a:xfrm>
          <a:prstGeom prst="rect">
            <a:avLst/>
          </a:prstGeom>
        </p:spPr>
      </p:pic>
      <p:pic>
        <p:nvPicPr>
          <p:cNvPr id="46" name="Picture 20">
            <a:extLst>
              <a:ext uri="{FF2B5EF4-FFF2-40B4-BE49-F238E27FC236}">
                <a16:creationId xmlns:a16="http://schemas.microsoft.com/office/drawing/2014/main" id="{FBAD19A6-56B4-B8F9-CA8E-D15FF7869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036" y="462121"/>
            <a:ext cx="292100" cy="292100"/>
          </a:xfrm>
          <a:prstGeom prst="rect">
            <a:avLst/>
          </a:prstGeom>
        </p:spPr>
      </p:pic>
      <p:grpSp>
        <p:nvGrpSpPr>
          <p:cNvPr id="70" name="그룹 69">
            <a:extLst>
              <a:ext uri="{FF2B5EF4-FFF2-40B4-BE49-F238E27FC236}">
                <a16:creationId xmlns:a16="http://schemas.microsoft.com/office/drawing/2014/main" id="{107492CC-5D01-EDA5-8CFC-B4998D821539}"/>
              </a:ext>
            </a:extLst>
          </p:cNvPr>
          <p:cNvGrpSpPr/>
          <p:nvPr/>
        </p:nvGrpSpPr>
        <p:grpSpPr>
          <a:xfrm>
            <a:off x="437802" y="3473849"/>
            <a:ext cx="11677998" cy="6096000"/>
            <a:chOff x="393699" y="3494874"/>
            <a:chExt cx="8659805" cy="6096000"/>
          </a:xfrm>
        </p:grpSpPr>
        <p:pic>
          <p:nvPicPr>
            <p:cNvPr id="71" name="Picture 7">
              <a:extLst>
                <a:ext uri="{FF2B5EF4-FFF2-40B4-BE49-F238E27FC236}">
                  <a16:creationId xmlns:a16="http://schemas.microsoft.com/office/drawing/2014/main" id="{3A6A6844-4471-7FE7-CD7E-E9451D039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92000"/>
            </a:blip>
            <a:stretch>
              <a:fillRect/>
            </a:stretch>
          </p:blipFill>
          <p:spPr>
            <a:xfrm>
              <a:off x="680489" y="3494874"/>
              <a:ext cx="8373015" cy="6096000"/>
            </a:xfrm>
            <a:prstGeom prst="rect">
              <a:avLst/>
            </a:prstGeom>
          </p:spPr>
        </p:pic>
        <p:pic>
          <p:nvPicPr>
            <p:cNvPr id="72" name="Picture 12">
              <a:extLst>
                <a:ext uri="{FF2B5EF4-FFF2-40B4-BE49-F238E27FC236}">
                  <a16:creationId xmlns:a16="http://schemas.microsoft.com/office/drawing/2014/main" id="{7FB7CD28-93EC-3D0E-49AD-9968D3950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929" y="6504774"/>
              <a:ext cx="4064000" cy="12700"/>
            </a:xfrm>
            <a:prstGeom prst="rect">
              <a:avLst/>
            </a:prstGeom>
          </p:spPr>
        </p:pic>
        <p:pic>
          <p:nvPicPr>
            <p:cNvPr id="73" name="Picture 13">
              <a:extLst>
                <a:ext uri="{FF2B5EF4-FFF2-40B4-BE49-F238E27FC236}">
                  <a16:creationId xmlns:a16="http://schemas.microsoft.com/office/drawing/2014/main" id="{17FFC29D-1496-394D-5CE1-36C1424EE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3422650" y="4993474"/>
              <a:ext cx="3009900" cy="12700"/>
            </a:xfrm>
            <a:prstGeom prst="rect">
              <a:avLst/>
            </a:prstGeom>
          </p:spPr>
        </p:pic>
        <p:pic>
          <p:nvPicPr>
            <p:cNvPr id="74" name="Picture 14">
              <a:extLst>
                <a:ext uri="{FF2B5EF4-FFF2-40B4-BE49-F238E27FC236}">
                  <a16:creationId xmlns:a16="http://schemas.microsoft.com/office/drawing/2014/main" id="{AC96DE3E-389E-FE08-584E-941BDD22F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3422650" y="8022424"/>
              <a:ext cx="3009900" cy="12700"/>
            </a:xfrm>
            <a:prstGeom prst="rect">
              <a:avLst/>
            </a:prstGeom>
          </p:spPr>
        </p:pic>
        <p:sp>
          <p:nvSpPr>
            <p:cNvPr id="75" name="TextBox 18">
              <a:extLst>
                <a:ext uri="{FF2B5EF4-FFF2-40B4-BE49-F238E27FC236}">
                  <a16:creationId xmlns:a16="http://schemas.microsoft.com/office/drawing/2014/main" id="{ECF94C55-7E8E-9378-D206-2D26073318B6}"/>
                </a:ext>
              </a:extLst>
            </p:cNvPr>
            <p:cNvSpPr txBox="1"/>
            <p:nvPr/>
          </p:nvSpPr>
          <p:spPr>
            <a:xfrm>
              <a:off x="1367281" y="4032519"/>
              <a:ext cx="3956826" cy="217778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just">
                <a:lnSpc>
                  <a:spcPct val="132800"/>
                </a:lnSpc>
              </a:pPr>
              <a:r>
                <a:rPr lang="en-US" altLang="ko-KR" dirty="0">
                  <a:solidFill>
                    <a:srgbClr val="191919">
                      <a:alpha val="74902"/>
                    </a:srgbClr>
                  </a:solidFill>
                  <a:latin typeface="Pretendard Regular"/>
                  <a:ea typeface="Pretendard Regular"/>
                </a:rPr>
                <a:t>ISO</a:t>
              </a:r>
              <a:r>
                <a:rPr lang="ko-KR" altLang="en-US" dirty="0">
                  <a:solidFill>
                    <a:srgbClr val="191919">
                      <a:alpha val="74902"/>
                    </a:srgbClr>
                  </a:solidFill>
                  <a:latin typeface="Pretendard Regular"/>
                  <a:ea typeface="Pretendard Regular"/>
                </a:rPr>
                <a:t> 품질경영기준에 따른 </a:t>
              </a:r>
              <a:endParaRPr lang="en-US" altLang="ko-KR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endParaRPr>
            </a:p>
            <a:p>
              <a:pPr lvl="0" algn="just">
                <a:lnSpc>
                  <a:spcPct val="132800"/>
                </a:lnSpc>
              </a:pPr>
              <a:r>
                <a:rPr lang="ko-KR" altLang="en-US" dirty="0">
                  <a:solidFill>
                    <a:srgbClr val="191919">
                      <a:alpha val="74902"/>
                    </a:srgbClr>
                  </a:solidFill>
                  <a:latin typeface="Pretendard Regular"/>
                  <a:ea typeface="Pretendard Regular"/>
                </a:rPr>
                <a:t>종합적이고 체계적인 빌딩 경영 서비스로</a:t>
              </a:r>
              <a:endParaRPr lang="en-US" altLang="ko-KR" dirty="0">
                <a:solidFill>
                  <a:srgbClr val="191919">
                    <a:alpha val="74902"/>
                  </a:srgbClr>
                </a:solidFill>
                <a:latin typeface="Pretendard Regular"/>
                <a:ea typeface="Pretendard Regular"/>
              </a:endParaRPr>
            </a:p>
            <a:p>
              <a:pPr lvl="0" algn="just">
                <a:lnSpc>
                  <a:spcPct val="132800"/>
                </a:lnSpc>
              </a:pPr>
              <a:r>
                <a:rPr lang="ko-KR" altLang="en-US" dirty="0">
                  <a:solidFill>
                    <a:srgbClr val="191919">
                      <a:alpha val="74902"/>
                    </a:srgbClr>
                  </a:solidFill>
                  <a:latin typeface="Pretendard Regular"/>
                  <a:ea typeface="Pretendard Regular"/>
                </a:rPr>
                <a:t>자산운용 수익 및 부동산 가치 극대화 실현</a:t>
              </a:r>
              <a:endParaRPr lang="en-US" altLang="ko-KR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/>
              </a:endParaRPr>
            </a:p>
          </p:txBody>
        </p:sp>
        <p:pic>
          <p:nvPicPr>
            <p:cNvPr id="76" name="Picture 12">
              <a:extLst>
                <a:ext uri="{FF2B5EF4-FFF2-40B4-BE49-F238E27FC236}">
                  <a16:creationId xmlns:a16="http://schemas.microsoft.com/office/drawing/2014/main" id="{2008BD1A-9473-436E-BF65-0C4920D25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772" y="6511123"/>
              <a:ext cx="4229862" cy="19812"/>
            </a:xfrm>
            <a:prstGeom prst="rect">
              <a:avLst/>
            </a:prstGeom>
          </p:spPr>
        </p:pic>
        <p:grpSp>
          <p:nvGrpSpPr>
            <p:cNvPr id="77" name="그룹 76">
              <a:extLst>
                <a:ext uri="{FF2B5EF4-FFF2-40B4-BE49-F238E27FC236}">
                  <a16:creationId xmlns:a16="http://schemas.microsoft.com/office/drawing/2014/main" id="{37CA4305-AA18-6C8D-9E30-55B0BDEDFC22}"/>
                </a:ext>
              </a:extLst>
            </p:cNvPr>
            <p:cNvGrpSpPr/>
            <p:nvPr/>
          </p:nvGrpSpPr>
          <p:grpSpPr>
            <a:xfrm>
              <a:off x="4720156" y="3616594"/>
              <a:ext cx="2587362" cy="444500"/>
              <a:chOff x="4720156" y="3616594"/>
              <a:chExt cx="2587362" cy="444500"/>
            </a:xfrm>
          </p:grpSpPr>
          <p:sp>
            <p:nvSpPr>
              <p:cNvPr id="87" name="TextBox 16">
                <a:extLst>
                  <a:ext uri="{FF2B5EF4-FFF2-40B4-BE49-F238E27FC236}">
                    <a16:creationId xmlns:a16="http://schemas.microsoft.com/office/drawing/2014/main" id="{4903FE2D-75B4-4E43-B4F5-C551A7B7C58F}"/>
                  </a:ext>
                </a:extLst>
              </p:cNvPr>
              <p:cNvSpPr txBox="1"/>
              <p:nvPr/>
            </p:nvSpPr>
            <p:spPr>
              <a:xfrm>
                <a:off x="5177496" y="3642453"/>
                <a:ext cx="749300" cy="3937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16199"/>
                  </a:lnSpc>
                </a:pPr>
                <a:r>
                  <a:rPr lang="en-US" sz="2200" b="1" i="0" u="none" strike="noStrike" dirty="0">
                    <a:solidFill>
                      <a:srgbClr val="2630A0"/>
                    </a:solidFill>
                    <a:latin typeface="Pretendard Bold"/>
                  </a:rPr>
                  <a:t>0</a:t>
                </a:r>
                <a:r>
                  <a:rPr lang="en-US" sz="2200" b="1" dirty="0">
                    <a:solidFill>
                      <a:srgbClr val="2630A0"/>
                    </a:solidFill>
                    <a:latin typeface="Pretendard Bold"/>
                  </a:rPr>
                  <a:t>6</a:t>
                </a:r>
                <a:endParaRPr lang="en-US" sz="2200" b="1" i="0" u="none" strike="noStrike" dirty="0">
                  <a:solidFill>
                    <a:srgbClr val="2630A0"/>
                  </a:solidFill>
                  <a:latin typeface="Pretendard Bold"/>
                </a:endParaRPr>
              </a:p>
            </p:txBody>
          </p:sp>
          <p:sp>
            <p:nvSpPr>
              <p:cNvPr id="88" name="TextBox 17">
                <a:extLst>
                  <a:ext uri="{FF2B5EF4-FFF2-40B4-BE49-F238E27FC236}">
                    <a16:creationId xmlns:a16="http://schemas.microsoft.com/office/drawing/2014/main" id="{56494A6A-0808-E44F-10F3-7AFD2786544D}"/>
                  </a:ext>
                </a:extLst>
              </p:cNvPr>
              <p:cNvSpPr txBox="1"/>
              <p:nvPr/>
            </p:nvSpPr>
            <p:spPr>
              <a:xfrm>
                <a:off x="4720156" y="3616594"/>
                <a:ext cx="2587362" cy="444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r">
                  <a:lnSpc>
                    <a:spcPct val="116199"/>
                  </a:lnSpc>
                </a:pPr>
                <a:r>
                  <a:rPr lang="ko-KR" altLang="en-US" sz="2500" b="0" i="0" u="none" strike="noStrike" dirty="0">
                    <a:solidFill>
                      <a:srgbClr val="191919"/>
                    </a:solidFill>
                    <a:ea typeface="Pretendard Medium"/>
                  </a:rPr>
                  <a:t>공사 관리 서비스</a:t>
                </a:r>
                <a:endParaRPr lang="ko-KR" sz="2500" b="0" i="0" u="none" strike="noStrike" dirty="0">
                  <a:solidFill>
                    <a:srgbClr val="191919"/>
                  </a:solidFill>
                  <a:ea typeface="Pretendard Medium"/>
                </a:endParaRPr>
              </a:p>
            </p:txBody>
          </p:sp>
        </p:grpSp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9C82C199-2110-D9A1-D837-0550CC47480B}"/>
                </a:ext>
              </a:extLst>
            </p:cNvPr>
            <p:cNvGrpSpPr/>
            <p:nvPr/>
          </p:nvGrpSpPr>
          <p:grpSpPr>
            <a:xfrm>
              <a:off x="393700" y="6675798"/>
              <a:ext cx="2497387" cy="444500"/>
              <a:chOff x="4720157" y="3616594"/>
              <a:chExt cx="2497387" cy="444500"/>
            </a:xfrm>
          </p:grpSpPr>
          <p:sp>
            <p:nvSpPr>
              <p:cNvPr id="85" name="TextBox 16">
                <a:extLst>
                  <a:ext uri="{FF2B5EF4-FFF2-40B4-BE49-F238E27FC236}">
                    <a16:creationId xmlns:a16="http://schemas.microsoft.com/office/drawing/2014/main" id="{686A974D-C7ED-5039-0886-423EC43D31C0}"/>
                  </a:ext>
                </a:extLst>
              </p:cNvPr>
              <p:cNvSpPr txBox="1"/>
              <p:nvPr/>
            </p:nvSpPr>
            <p:spPr>
              <a:xfrm>
                <a:off x="5177496" y="3642453"/>
                <a:ext cx="749300" cy="3937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16199"/>
                  </a:lnSpc>
                </a:pPr>
                <a:r>
                  <a:rPr lang="en-US" sz="2200" b="1" i="0" u="none" strike="noStrike" dirty="0">
                    <a:solidFill>
                      <a:srgbClr val="2630A0"/>
                    </a:solidFill>
                    <a:latin typeface="Pretendard Bold"/>
                  </a:rPr>
                  <a:t>07</a:t>
                </a:r>
              </a:p>
            </p:txBody>
          </p:sp>
          <p:sp>
            <p:nvSpPr>
              <p:cNvPr id="86" name="TextBox 17">
                <a:extLst>
                  <a:ext uri="{FF2B5EF4-FFF2-40B4-BE49-F238E27FC236}">
                    <a16:creationId xmlns:a16="http://schemas.microsoft.com/office/drawing/2014/main" id="{1DD0011F-2A43-32BE-B479-812F28778122}"/>
                  </a:ext>
                </a:extLst>
              </p:cNvPr>
              <p:cNvSpPr txBox="1"/>
              <p:nvPr/>
            </p:nvSpPr>
            <p:spPr>
              <a:xfrm>
                <a:off x="4720157" y="3616594"/>
                <a:ext cx="2497387" cy="444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r">
                  <a:lnSpc>
                    <a:spcPct val="116199"/>
                  </a:lnSpc>
                </a:pPr>
                <a:r>
                  <a:rPr lang="ko-KR" altLang="en-US" sz="2500" dirty="0">
                    <a:solidFill>
                      <a:srgbClr val="191919"/>
                    </a:solidFill>
                    <a:ea typeface="Pretendard Medium"/>
                  </a:rPr>
                  <a:t>주차 관리</a:t>
                </a:r>
                <a:r>
                  <a:rPr lang="ko-KR" altLang="en-US" sz="2500" b="0" i="0" u="none" strike="noStrike" dirty="0">
                    <a:solidFill>
                      <a:srgbClr val="191919"/>
                    </a:solidFill>
                    <a:ea typeface="Pretendard Medium"/>
                  </a:rPr>
                  <a:t> 서비스</a:t>
                </a:r>
                <a:endParaRPr lang="ko-KR" sz="2500" b="0" i="0" u="none" strike="noStrike" dirty="0">
                  <a:solidFill>
                    <a:srgbClr val="191919"/>
                  </a:solidFill>
                  <a:ea typeface="Pretendard Medium"/>
                </a:endParaRPr>
              </a:p>
            </p:txBody>
          </p:sp>
        </p:grp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0F984937-0D21-3C52-9F20-E6F4F97CEDEF}"/>
                </a:ext>
              </a:extLst>
            </p:cNvPr>
            <p:cNvGrpSpPr/>
            <p:nvPr/>
          </p:nvGrpSpPr>
          <p:grpSpPr>
            <a:xfrm>
              <a:off x="393699" y="3616594"/>
              <a:ext cx="3137780" cy="497937"/>
              <a:chOff x="4720156" y="3563157"/>
              <a:chExt cx="3137780" cy="497937"/>
            </a:xfrm>
          </p:grpSpPr>
          <p:sp>
            <p:nvSpPr>
              <p:cNvPr id="83" name="TextBox 16">
                <a:extLst>
                  <a:ext uri="{FF2B5EF4-FFF2-40B4-BE49-F238E27FC236}">
                    <a16:creationId xmlns:a16="http://schemas.microsoft.com/office/drawing/2014/main" id="{6EB7EDAB-3109-9474-871B-86EC65BD1081}"/>
                  </a:ext>
                </a:extLst>
              </p:cNvPr>
              <p:cNvSpPr txBox="1"/>
              <p:nvPr/>
            </p:nvSpPr>
            <p:spPr>
              <a:xfrm>
                <a:off x="5177496" y="3642453"/>
                <a:ext cx="749300" cy="3937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16199"/>
                  </a:lnSpc>
                </a:pPr>
                <a:r>
                  <a:rPr lang="en-US" sz="2200" b="1" i="0" u="none" strike="noStrike" dirty="0">
                    <a:solidFill>
                      <a:srgbClr val="2630A0"/>
                    </a:solidFill>
                    <a:latin typeface="Pretendard Bold"/>
                  </a:rPr>
                  <a:t>05</a:t>
                </a:r>
              </a:p>
            </p:txBody>
          </p:sp>
          <p:sp>
            <p:nvSpPr>
              <p:cNvPr id="84" name="TextBox 17">
                <a:extLst>
                  <a:ext uri="{FF2B5EF4-FFF2-40B4-BE49-F238E27FC236}">
                    <a16:creationId xmlns:a16="http://schemas.microsoft.com/office/drawing/2014/main" id="{2C590F8E-2D40-3ED5-9A9B-1469D1958268}"/>
                  </a:ext>
                </a:extLst>
              </p:cNvPr>
              <p:cNvSpPr txBox="1"/>
              <p:nvPr/>
            </p:nvSpPr>
            <p:spPr>
              <a:xfrm>
                <a:off x="4720156" y="3563157"/>
                <a:ext cx="3137780" cy="497937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r">
                  <a:lnSpc>
                    <a:spcPct val="116199"/>
                  </a:lnSpc>
                </a:pPr>
                <a:r>
                  <a:rPr lang="ko-KR" altLang="en-US" sz="2500" b="0" i="0" u="none" strike="noStrike" dirty="0">
                    <a:solidFill>
                      <a:srgbClr val="191919"/>
                    </a:solidFill>
                    <a:ea typeface="Pretendard Medium"/>
                  </a:rPr>
                  <a:t>빌딩 </a:t>
                </a:r>
                <a:r>
                  <a:rPr lang="ko-KR" altLang="en-US" sz="2500" dirty="0">
                    <a:solidFill>
                      <a:srgbClr val="191919"/>
                    </a:solidFill>
                    <a:ea typeface="Pretendard Medium"/>
                  </a:rPr>
                  <a:t>매</a:t>
                </a:r>
                <a:r>
                  <a:rPr lang="ko-KR" altLang="en-US" sz="2500" b="0" i="0" u="none" strike="noStrike" dirty="0">
                    <a:solidFill>
                      <a:srgbClr val="191919"/>
                    </a:solidFill>
                    <a:ea typeface="Pretendard Medium"/>
                  </a:rPr>
                  <a:t>니지먼트 서비스</a:t>
                </a:r>
                <a:endParaRPr lang="ko-KR" sz="2500" b="0" i="0" u="none" strike="noStrike" dirty="0">
                  <a:solidFill>
                    <a:srgbClr val="191919"/>
                  </a:solidFill>
                  <a:ea typeface="Pretendard Medium"/>
                </a:endParaRPr>
              </a:p>
            </p:txBody>
          </p:sp>
        </p:grpSp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F84C1012-EC2A-730D-8FD2-1D10714FE591}"/>
                </a:ext>
              </a:extLst>
            </p:cNvPr>
            <p:cNvGrpSpPr/>
            <p:nvPr/>
          </p:nvGrpSpPr>
          <p:grpSpPr>
            <a:xfrm>
              <a:off x="4720157" y="6675798"/>
              <a:ext cx="2758723" cy="419559"/>
              <a:chOff x="4720157" y="3616594"/>
              <a:chExt cx="2758723" cy="419559"/>
            </a:xfrm>
          </p:grpSpPr>
          <p:sp>
            <p:nvSpPr>
              <p:cNvPr id="81" name="TextBox 16">
                <a:extLst>
                  <a:ext uri="{FF2B5EF4-FFF2-40B4-BE49-F238E27FC236}">
                    <a16:creationId xmlns:a16="http://schemas.microsoft.com/office/drawing/2014/main" id="{C8EC3EEE-7180-79DF-6732-2A762E1F7227}"/>
                  </a:ext>
                </a:extLst>
              </p:cNvPr>
              <p:cNvSpPr txBox="1"/>
              <p:nvPr/>
            </p:nvSpPr>
            <p:spPr>
              <a:xfrm>
                <a:off x="5177496" y="3642453"/>
                <a:ext cx="749300" cy="3937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16199"/>
                  </a:lnSpc>
                </a:pPr>
                <a:r>
                  <a:rPr lang="en-US" sz="2200" b="1" i="0" u="none" strike="noStrike" dirty="0">
                    <a:solidFill>
                      <a:srgbClr val="2630A0"/>
                    </a:solidFill>
                    <a:latin typeface="Pretendard Bold"/>
                  </a:rPr>
                  <a:t>08</a:t>
                </a:r>
              </a:p>
            </p:txBody>
          </p:sp>
          <p:sp>
            <p:nvSpPr>
              <p:cNvPr id="82" name="TextBox 17">
                <a:extLst>
                  <a:ext uri="{FF2B5EF4-FFF2-40B4-BE49-F238E27FC236}">
                    <a16:creationId xmlns:a16="http://schemas.microsoft.com/office/drawing/2014/main" id="{6C302580-AC68-68D5-4BA1-DED37A3BA921}"/>
                  </a:ext>
                </a:extLst>
              </p:cNvPr>
              <p:cNvSpPr txBox="1"/>
              <p:nvPr/>
            </p:nvSpPr>
            <p:spPr>
              <a:xfrm>
                <a:off x="4720157" y="3616594"/>
                <a:ext cx="2758723" cy="419559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r">
                  <a:lnSpc>
                    <a:spcPct val="116199"/>
                  </a:lnSpc>
                </a:pPr>
                <a:r>
                  <a:rPr lang="ko-KR" altLang="en-US" sz="2500" dirty="0">
                    <a:solidFill>
                      <a:srgbClr val="191919"/>
                    </a:solidFill>
                    <a:ea typeface="Pretendard Medium"/>
                  </a:rPr>
                  <a:t>사용자</a:t>
                </a:r>
                <a:r>
                  <a:rPr lang="ko-KR" altLang="en-US" sz="2500" b="0" i="0" u="none" strike="noStrike" dirty="0">
                    <a:solidFill>
                      <a:srgbClr val="191919"/>
                    </a:solidFill>
                    <a:ea typeface="Pretendard Medium"/>
                  </a:rPr>
                  <a:t> 관리 서비스</a:t>
                </a:r>
                <a:endParaRPr lang="ko-KR" sz="2500" b="0" i="0" u="none" strike="noStrike" dirty="0">
                  <a:solidFill>
                    <a:srgbClr val="191919"/>
                  </a:solidFill>
                  <a:ea typeface="Pretendard Medium"/>
                </a:endParaRPr>
              </a:p>
            </p:txBody>
          </p:sp>
        </p:grpSp>
      </p:grpSp>
      <p:sp>
        <p:nvSpPr>
          <p:cNvPr id="93" name="TextBox 18">
            <a:extLst>
              <a:ext uri="{FF2B5EF4-FFF2-40B4-BE49-F238E27FC236}">
                <a16:creationId xmlns:a16="http://schemas.microsoft.com/office/drawing/2014/main" id="{2958455D-AEC9-237C-409A-22967DDF3D63}"/>
              </a:ext>
            </a:extLst>
          </p:cNvPr>
          <p:cNvSpPr txBox="1"/>
          <p:nvPr/>
        </p:nvSpPr>
        <p:spPr>
          <a:xfrm>
            <a:off x="7624083" y="4508500"/>
            <a:ext cx="3729717" cy="1778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각종 시설공사에 대한 주기별 계획수립과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철저한 감리</a:t>
            </a:r>
            <a:r>
              <a:rPr lang="en-US" altLang="ko-KR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/</a:t>
            </a: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감독 서비스 제공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en-US" altLang="ko-KR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※ </a:t>
            </a: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본사의 분야별 전문가가 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체크리스트로 실사점검 실시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en-US" altLang="ko-KR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(</a:t>
            </a: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건물주 보고서비스 지원</a:t>
            </a:r>
            <a:r>
              <a:rPr lang="en-US" altLang="ko-KR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)</a:t>
            </a:r>
            <a:endParaRPr lang="en-US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  <p:sp>
        <p:nvSpPr>
          <p:cNvPr id="94" name="TextBox 18">
            <a:extLst>
              <a:ext uri="{FF2B5EF4-FFF2-40B4-BE49-F238E27FC236}">
                <a16:creationId xmlns:a16="http://schemas.microsoft.com/office/drawing/2014/main" id="{62811BA0-A6F2-85FB-8C26-5E1DA903150E}"/>
              </a:ext>
            </a:extLst>
          </p:cNvPr>
          <p:cNvSpPr txBox="1"/>
          <p:nvPr/>
        </p:nvSpPr>
        <p:spPr>
          <a:xfrm>
            <a:off x="1693482" y="6751998"/>
            <a:ext cx="3869118" cy="242807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입주자 및 방문객의 주차편의 제공을 위한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차별화된 주차관리 서비스 제공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en-US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(</a:t>
            </a: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차량 안내</a:t>
            </a:r>
            <a:r>
              <a:rPr lang="en-US" altLang="ko-KR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, </a:t>
            </a: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운전자 보호</a:t>
            </a:r>
            <a:r>
              <a:rPr lang="en-US" altLang="ko-KR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, </a:t>
            </a:r>
            <a:r>
              <a:rPr lang="ko-KR" altLang="en-US" dirty="0" err="1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주차비</a:t>
            </a: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 징수 등</a:t>
            </a:r>
            <a:r>
              <a:rPr lang="en-US" altLang="ko-KR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)</a:t>
            </a:r>
            <a:endParaRPr lang="en-US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  <p:sp>
        <p:nvSpPr>
          <p:cNvPr id="95" name="TextBox 18">
            <a:extLst>
              <a:ext uri="{FF2B5EF4-FFF2-40B4-BE49-F238E27FC236}">
                <a16:creationId xmlns:a16="http://schemas.microsoft.com/office/drawing/2014/main" id="{4590DF8D-FF1B-E0B3-F765-B1ACED7F6D32}"/>
              </a:ext>
            </a:extLst>
          </p:cNvPr>
          <p:cNvSpPr txBox="1"/>
          <p:nvPr/>
        </p:nvSpPr>
        <p:spPr>
          <a:xfrm>
            <a:off x="7620000" y="7473436"/>
            <a:ext cx="3934362" cy="197909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쾌적하고 안락한 사용자의 생활 편의공간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제공을 위한 다양하고 세심한 관리 서비스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제공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en-US" altLang="ko-KR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※ </a:t>
            </a: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부대 및 편의시설 운용 활성화</a:t>
            </a:r>
            <a:endParaRPr lang="en-US" altLang="ko-KR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en-US" altLang="ko-KR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※ </a:t>
            </a: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사용자 요구수준의 종합적인 관리서비스</a:t>
            </a:r>
            <a:endParaRPr lang="en-US" altLang="ko-KR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lvl="0" algn="just">
              <a:lnSpc>
                <a:spcPct val="132800"/>
              </a:lnSpc>
            </a:pPr>
            <a:r>
              <a:rPr lang="en-US" altLang="ko-KR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  </a:t>
            </a:r>
            <a:r>
              <a:rPr lang="ko-KR" altLang="en-US" sz="1800" b="0" i="0" u="none" strike="noStrike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 </a:t>
            </a:r>
            <a:r>
              <a:rPr lang="ko-KR" altLang="en-US" dirty="0">
                <a:solidFill>
                  <a:srgbClr val="191919">
                    <a:alpha val="74902"/>
                  </a:srgb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책임 수행</a:t>
            </a:r>
            <a:endParaRPr lang="en-US" sz="1800" b="0" i="0" u="none" strike="noStrike" dirty="0">
              <a:solidFill>
                <a:srgbClr val="191919">
                  <a:alpha val="74902"/>
                </a:srgb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  <p:sp>
        <p:nvSpPr>
          <p:cNvPr id="99" name="Rectangle 15">
            <a:extLst>
              <a:ext uri="{FF2B5EF4-FFF2-40B4-BE49-F238E27FC236}">
                <a16:creationId xmlns:a16="http://schemas.microsoft.com/office/drawing/2014/main" id="{D0EC2A55-3C6C-68EF-30D3-4A6A4EEC7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031188"/>
            <a:ext cx="2563522" cy="27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1028700" latinLnBrk="1">
              <a:lnSpc>
                <a:spcPct val="11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Building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Management Service</a:t>
            </a:r>
          </a:p>
        </p:txBody>
      </p:sp>
      <p:sp>
        <p:nvSpPr>
          <p:cNvPr id="100" name="Rectangle 21">
            <a:extLst>
              <a:ext uri="{FF2B5EF4-FFF2-40B4-BE49-F238E27FC236}">
                <a16:creationId xmlns:a16="http://schemas.microsoft.com/office/drawing/2014/main" id="{E248C2D1-1F56-BFD1-34EC-49E6DBA2D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4042101"/>
            <a:ext cx="2981907" cy="27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1028700" latinLnBrk="1">
              <a:lnSpc>
                <a:spcPct val="11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300" b="1" i="1" dirty="0">
                <a:solidFill>
                  <a:srgbClr val="292929"/>
                </a:solidFill>
                <a:latin typeface="NanumSquare Bold" panose="020B0600000101010101" charset="-127"/>
                <a:ea typeface="NanumSquare Bold" panose="020B0600000101010101" charset="-127"/>
                <a:cs typeface="NanumSquare Bold" panose="020B0600000101010101" charset="-127"/>
              </a:rPr>
              <a:t> </a:t>
            </a: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Construction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Management Service</a:t>
            </a:r>
          </a:p>
        </p:txBody>
      </p:sp>
      <p:sp>
        <p:nvSpPr>
          <p:cNvPr id="101" name="Rectangle 13">
            <a:extLst>
              <a:ext uri="{FF2B5EF4-FFF2-40B4-BE49-F238E27FC236}">
                <a16:creationId xmlns:a16="http://schemas.microsoft.com/office/drawing/2014/main" id="{DA5F6F13-EAD3-AE2B-5F8F-1BD21E865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450" y="7079187"/>
            <a:ext cx="2138750" cy="2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1028700" latinLnBrk="1">
              <a:lnSpc>
                <a:spcPct val="11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               </a:t>
            </a: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Parking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Service</a:t>
            </a:r>
          </a:p>
        </p:txBody>
      </p:sp>
      <p:sp>
        <p:nvSpPr>
          <p:cNvPr id="102" name="Rectangle 21">
            <a:extLst>
              <a:ext uri="{FF2B5EF4-FFF2-40B4-BE49-F238E27FC236}">
                <a16:creationId xmlns:a16="http://schemas.microsoft.com/office/drawing/2014/main" id="{CF620DF6-35EA-22E9-981D-B9FF350EC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7062467"/>
            <a:ext cx="2574589" cy="27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1028700" latinLnBrk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1028700" latinLnBrk="1">
              <a:lnSpc>
                <a:spcPct val="110000"/>
              </a:lnSpc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1028700" latinLnBrk="1">
              <a:lnSpc>
                <a:spcPct val="110000"/>
              </a:lnSpc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10287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300" b="1" i="1" dirty="0" err="1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Tenants</a:t>
            </a:r>
            <a:r>
              <a:rPr lang="ko-KR" altLang="en-US" sz="1300" b="1" i="1" dirty="0">
                <a:solidFill>
                  <a:srgbClr val="292929"/>
                </a:solidFill>
                <a:latin typeface="Pretendard Bold" panose="020B0600000101010101" charset="-127"/>
                <a:ea typeface="Pretendard Bold" panose="020B0600000101010101" charset="-127"/>
                <a:cs typeface="NanumSquare Bold" panose="020B0600000101010101" charset="-127"/>
              </a:rPr>
              <a:t> Management  Service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9149072-0740-5EE9-49C2-2C8BBFBFCA92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8E8E4C0F-355F-214B-16D3-95BE867ADBA9}"/>
              </a:ext>
            </a:extLst>
          </p:cNvPr>
          <p:cNvGrpSpPr/>
          <p:nvPr/>
        </p:nvGrpSpPr>
        <p:grpSpPr>
          <a:xfrm>
            <a:off x="643985" y="711200"/>
            <a:ext cx="17012729" cy="1638300"/>
            <a:chOff x="643985" y="711200"/>
            <a:chExt cx="17012729" cy="1638300"/>
          </a:xfrm>
        </p:grpSpPr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2C4ED49D-B981-C911-AD43-6FB932F70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56700" y="711200"/>
              <a:ext cx="8500014" cy="1638300"/>
            </a:xfrm>
            <a:prstGeom prst="rect">
              <a:avLst/>
            </a:prstGeom>
          </p:spPr>
        </p:pic>
        <p:pic>
          <p:nvPicPr>
            <p:cNvPr id="10" name="Picture 19">
              <a:extLst>
                <a:ext uri="{FF2B5EF4-FFF2-40B4-BE49-F238E27FC236}">
                  <a16:creationId xmlns:a16="http://schemas.microsoft.com/office/drawing/2014/main" id="{6987F8A5-4020-DE08-2FB3-D8312E8F7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985" y="711200"/>
              <a:ext cx="8525415" cy="1638300"/>
            </a:xfrm>
            <a:prstGeom prst="rect">
              <a:avLst/>
            </a:prstGeom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21D6BD4D-4DB1-5EAE-F52A-ECE4410F027D}"/>
                </a:ext>
              </a:extLst>
            </p:cNvPr>
            <p:cNvSpPr txBox="1"/>
            <p:nvPr/>
          </p:nvSpPr>
          <p:spPr>
            <a:xfrm>
              <a:off x="2209800" y="1399493"/>
              <a:ext cx="4466675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73039"/>
                </a:lnSpc>
              </a:pPr>
              <a:r>
                <a:rPr lang="ko-KR" altLang="en-US" sz="5000" b="0" i="0" u="none" strike="noStrike" dirty="0">
                  <a:solidFill>
                    <a:srgbClr val="005F9C"/>
                  </a:solidFill>
                  <a:latin typeface="Pretendard Bold" panose="020B0600000101010101" charset="-127"/>
                  <a:ea typeface="Pretendard Bold" panose="020B0600000101010101" charset="-127"/>
                </a:rPr>
                <a:t>주요 사업 영역 </a:t>
              </a:r>
              <a:endParaRPr lang="en-US" sz="5000" b="0" i="0" u="none" strike="noStrike" dirty="0">
                <a:solidFill>
                  <a:srgbClr val="005F9C"/>
                </a:solidFill>
                <a:latin typeface="Pretendard Bold" panose="020B0600000101010101" charset="-127"/>
                <a:ea typeface="Pretendard Bold" panose="020B0600000101010101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FEA32D8D-4FA6-7A67-E144-519B793B797E}"/>
                </a:ext>
              </a:extLst>
            </p:cNvPr>
            <p:cNvGrpSpPr/>
            <p:nvPr/>
          </p:nvGrpSpPr>
          <p:grpSpPr>
            <a:xfrm>
              <a:off x="994109" y="1104900"/>
              <a:ext cx="977566" cy="889000"/>
              <a:chOff x="11277600" y="3194050"/>
              <a:chExt cx="647700" cy="647700"/>
            </a:xfrm>
          </p:grpSpPr>
          <p:pic>
            <p:nvPicPr>
              <p:cNvPr id="16" name="Picture 9">
                <a:extLst>
                  <a:ext uri="{FF2B5EF4-FFF2-40B4-BE49-F238E27FC236}">
                    <a16:creationId xmlns:a16="http://schemas.microsoft.com/office/drawing/2014/main" id="{20373D47-B66D-0654-D733-859AE062E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366500" y="3305264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12527851-30D6-CD81-A211-F9C3D78A15B1}"/>
                  </a:ext>
                </a:extLst>
              </p:cNvPr>
              <p:cNvGrpSpPr/>
              <p:nvPr/>
            </p:nvGrpSpPr>
            <p:grpSpPr>
              <a:xfrm>
                <a:off x="11277600" y="3194050"/>
                <a:ext cx="647700" cy="647700"/>
                <a:chOff x="11277600" y="3898900"/>
                <a:chExt cx="647700" cy="647700"/>
              </a:xfrm>
            </p:grpSpPr>
            <p:pic>
              <p:nvPicPr>
                <p:cNvPr id="19" name="Picture 10">
                  <a:extLst>
                    <a:ext uri="{FF2B5EF4-FFF2-40B4-BE49-F238E27FC236}">
                      <a16:creationId xmlns:a16="http://schemas.microsoft.com/office/drawing/2014/main" id="{D0DB10D7-12BF-5F69-F9C7-0D9D17698B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277600" y="3898900"/>
                  <a:ext cx="647700" cy="647700"/>
                </a:xfrm>
                <a:prstGeom prst="rect">
                  <a:avLst/>
                </a:prstGeom>
              </p:spPr>
            </p:pic>
            <p:sp>
              <p:nvSpPr>
                <p:cNvPr id="20" name="TextBox 11">
                  <a:extLst>
                    <a:ext uri="{FF2B5EF4-FFF2-40B4-BE49-F238E27FC236}">
                      <a16:creationId xmlns:a16="http://schemas.microsoft.com/office/drawing/2014/main" id="{1DA8E84A-6388-72A8-CC2C-A60C7C1815AB}"/>
                    </a:ext>
                  </a:extLst>
                </p:cNvPr>
                <p:cNvSpPr txBox="1"/>
                <p:nvPr/>
              </p:nvSpPr>
              <p:spPr>
                <a:xfrm>
                  <a:off x="11391900" y="3975100"/>
                  <a:ext cx="419100" cy="482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ctr">
                    <a:lnSpc>
                      <a:spcPct val="99600"/>
                    </a:lnSpc>
                  </a:pPr>
                  <a:r>
                    <a:rPr lang="en-US" sz="2700" b="0" i="0" u="none" strike="noStrike" spc="-200" dirty="0">
                      <a:solidFill>
                        <a:srgbClr val="FFFFFF"/>
                      </a:solidFill>
                      <a:latin typeface="Pretendard Bold"/>
                    </a:rPr>
                    <a:t>2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27739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0"/>
            <a:ext cx="18364200" cy="1320800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736600" y="266700"/>
            <a:ext cx="76454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경비 관리 서비스  </a:t>
            </a:r>
            <a:r>
              <a:rPr lang="ko-KR" altLang="en-US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→</a:t>
            </a:r>
            <a:r>
              <a:rPr lang="en-US" altLang="ko-KR" sz="4700" spc="-400" dirty="0">
                <a:solidFill>
                  <a:srgbClr val="FFFFFF"/>
                </a:solidFill>
                <a:ea typeface="Pretendard Bold"/>
              </a:rPr>
              <a:t> </a:t>
            </a: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경비 운영 계획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979910F-A33F-E6A4-1195-5CEE9C4112D4}"/>
              </a:ext>
            </a:extLst>
          </p:cNvPr>
          <p:cNvGrpSpPr/>
          <p:nvPr/>
        </p:nvGrpSpPr>
        <p:grpSpPr>
          <a:xfrm>
            <a:off x="1326559" y="1905556"/>
            <a:ext cx="6741277" cy="8190943"/>
            <a:chOff x="1326559" y="1905557"/>
            <a:chExt cx="3973545" cy="703521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6559" y="4266295"/>
              <a:ext cx="3973545" cy="158745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5174" y="4126744"/>
              <a:ext cx="292100" cy="2921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2148954" y="3309742"/>
              <a:ext cx="1740218" cy="33338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5837" y="1905557"/>
              <a:ext cx="3119790" cy="1066800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1612163" y="2151298"/>
              <a:ext cx="2700443" cy="59565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83414"/>
                </a:lnSpc>
              </a:pPr>
              <a:r>
                <a:rPr lang="ko-KR" altLang="en-US" sz="3300" b="0" i="0" u="none" strike="noStrike" spc="-300" dirty="0">
                  <a:solidFill>
                    <a:srgbClr val="FFFFFF"/>
                  </a:solidFill>
                  <a:ea typeface="Pretendard Bold"/>
                </a:rPr>
                <a:t>현장 개요</a:t>
              </a:r>
              <a:endParaRPr lang="ko-KR" sz="3300" b="0" i="0" u="none" strike="noStrike" spc="-300" dirty="0">
                <a:solidFill>
                  <a:srgbClr val="FFFFFF"/>
                </a:solidFill>
                <a:ea typeface="Pretendard Bold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326559" y="5609937"/>
              <a:ext cx="2882900" cy="3330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경비 대상물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대상물 명칭 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:</a:t>
              </a: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경비 구역 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:</a:t>
              </a: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근무 인원 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: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경비원 </a:t>
              </a:r>
              <a:r>
                <a:rPr lang="en-US" altLang="ko-KR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00</a:t>
              </a:r>
              <a:r>
                <a:rPr lang="ko-KR" altLang="en-US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명</a:t>
              </a:r>
              <a:endParaRPr lang="en-US" altLang="ko-KR" spc="-100" dirty="0">
                <a:solidFill>
                  <a:srgbClr val="FF0000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근무 형태 </a:t>
              </a: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: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격일제</a:t>
              </a: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(24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시간제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)</a:t>
              </a:r>
            </a:p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조직 편성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경비 반장 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: </a:t>
              </a:r>
              <a:r>
                <a:rPr lang="en-US" altLang="ko-KR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00</a:t>
              </a:r>
              <a:r>
                <a:rPr lang="ko-KR" altLang="en-US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명</a:t>
              </a:r>
              <a:endParaRPr lang="en-US" altLang="ko-KR" spc="-100" dirty="0">
                <a:solidFill>
                  <a:srgbClr val="FF0000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경비 대원 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: </a:t>
              </a:r>
              <a:r>
                <a:rPr lang="en-US" altLang="ko-KR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00</a:t>
              </a:r>
              <a:r>
                <a:rPr lang="ko-KR" altLang="en-US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명</a:t>
              </a:r>
              <a:endParaRPr lang="en-US" altLang="ko-KR" spc="-100" dirty="0">
                <a:solidFill>
                  <a:srgbClr val="FF0000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휴게 시간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(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경비원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)</a:t>
              </a: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주간 </a:t>
              </a:r>
              <a:r>
                <a:rPr lang="en-US" altLang="ko-KR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00</a:t>
              </a:r>
              <a:r>
                <a:rPr lang="ko-KR" altLang="en-US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시간</a:t>
              </a:r>
              <a:r>
                <a:rPr lang="en-US" altLang="ko-KR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야간 </a:t>
              </a:r>
              <a:r>
                <a:rPr lang="en-US" altLang="ko-KR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00</a:t>
              </a:r>
              <a:r>
                <a:rPr lang="ko-KR" altLang="en-US" spc="-100" dirty="0">
                  <a:solidFill>
                    <a:srgbClr val="FF0000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시간</a:t>
              </a:r>
              <a:endParaRPr lang="en-US" altLang="ko-KR" spc="-100" dirty="0">
                <a:solidFill>
                  <a:srgbClr val="FF0000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평일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주말 동일 근무시간 적용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339613" y="4774164"/>
              <a:ext cx="1358900" cy="622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07484"/>
                </a:lnSpc>
              </a:pPr>
              <a:r>
                <a:rPr lang="en-US" sz="3500" b="0" i="0" u="none" strike="noStrike" spc="-300" dirty="0">
                  <a:solidFill>
                    <a:srgbClr val="FFFFFF"/>
                  </a:solidFill>
                  <a:latin typeface="Pretendard ExtraBold"/>
                </a:rPr>
                <a:t>1</a:t>
              </a:r>
              <a:r>
                <a:rPr lang="ko-KR" sz="3500" b="0" i="0" u="none" strike="noStrike" spc="-300" dirty="0">
                  <a:solidFill>
                    <a:srgbClr val="FFFFFF"/>
                  </a:solidFill>
                  <a:ea typeface="Pretendard ExtraBold"/>
                </a:rPr>
                <a:t>단계</a:t>
              </a: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78D57D85-A560-3BA6-BA13-97EE191F237A}"/>
              </a:ext>
            </a:extLst>
          </p:cNvPr>
          <p:cNvGrpSpPr/>
          <p:nvPr/>
        </p:nvGrpSpPr>
        <p:grpSpPr>
          <a:xfrm>
            <a:off x="9569442" y="1811124"/>
            <a:ext cx="7029826" cy="8721039"/>
            <a:chOff x="10252279" y="2209827"/>
            <a:chExt cx="4773653" cy="713119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52279" y="4567256"/>
              <a:ext cx="4773653" cy="151130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422713" y="4387966"/>
              <a:ext cx="292100" cy="29210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11705796" y="3604926"/>
              <a:ext cx="1740218" cy="3333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52672" y="2209827"/>
              <a:ext cx="3276600" cy="1066800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11440077" y="2493144"/>
              <a:ext cx="21463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83414"/>
                </a:lnSpc>
              </a:pPr>
              <a:r>
                <a:rPr lang="ko-KR" altLang="en-US" sz="3300" spc="-300" dirty="0">
                  <a:solidFill>
                    <a:srgbClr val="FFFFFF"/>
                  </a:solidFill>
                  <a:ea typeface="Pretendard Bold"/>
                </a:rPr>
                <a:t>기본 관리 계획</a:t>
              </a:r>
              <a:endParaRPr lang="ko-KR" sz="3300" b="0" i="0" u="none" strike="noStrike" spc="-300" dirty="0">
                <a:solidFill>
                  <a:srgbClr val="FFFFFF"/>
                </a:solidFill>
                <a:ea typeface="Pretendard Bold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254185" y="5682417"/>
              <a:ext cx="4610100" cy="365860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원칙</a:t>
              </a: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기반의 철저한 관리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 err="1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계법령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준수 및 관리 규정 철저한 적용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시설물 점검 및 관리 구역 확인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매뉴얼 기반 업무수행 및 입주자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관리사무소 협조 체제 유지</a:t>
              </a:r>
              <a:endParaRPr lang="en-US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고객 중심의 운영과 피드백 반영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적합한 인력 선발 및 지속적인 교육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정례 회의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(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청결 점검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사례 발표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만족도 조사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)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통한 성과 분석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피드백을 반영한 업무 개선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지속적인 개선과 조직 발전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가족처럼 섬기는 근무자 자세 확립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사전 점검을 통한 문제 </a:t>
              </a:r>
              <a:r>
                <a:rPr lang="ko-KR" altLang="en-US" spc="-100" dirty="0" err="1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예빵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및 원스톱 관리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정기적인 현장점검 및 대표회의를 통한 체계적 관리</a:t>
              </a:r>
              <a:endParaRPr lang="en-US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1743263" y="5018044"/>
              <a:ext cx="1358900" cy="622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07484"/>
                </a:lnSpc>
              </a:pPr>
              <a:r>
                <a:rPr lang="en-US" sz="3500" b="0" i="0" u="none" strike="noStrike" spc="-300" dirty="0">
                  <a:solidFill>
                    <a:srgbClr val="FFFFFF"/>
                  </a:solidFill>
                  <a:latin typeface="Pretendard ExtraBold"/>
                </a:rPr>
                <a:t>2</a:t>
              </a:r>
              <a:r>
                <a:rPr lang="ko-KR" sz="3500" b="0" i="0" u="none" strike="noStrike" spc="-300" dirty="0">
                  <a:solidFill>
                    <a:srgbClr val="FFFFFF"/>
                  </a:solidFill>
                  <a:ea typeface="Pretendard ExtraBold"/>
                </a:rPr>
                <a:t>단계</a:t>
              </a:r>
            </a:p>
          </p:txBody>
        </p:sp>
      </p:grpSp>
      <p:sp>
        <p:nvSpPr>
          <p:cNvPr id="25" name="TextBox 7">
            <a:extLst>
              <a:ext uri="{FF2B5EF4-FFF2-40B4-BE49-F238E27FC236}">
                <a16:creationId xmlns:a16="http://schemas.microsoft.com/office/drawing/2014/main" id="{0F06DE95-493E-DC05-4207-D3741539AFCC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FAB33-6572-DCD9-1312-79B8ACD7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8FCC0E9-FAB2-00F4-7F6A-B3C14F312C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FF4489B-2144-322A-7532-DBB41BD09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0"/>
            <a:ext cx="18364200" cy="132080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27C05075-2A3F-73C0-6248-27E40CA224F8}"/>
              </a:ext>
            </a:extLst>
          </p:cNvPr>
          <p:cNvGrpSpPr/>
          <p:nvPr/>
        </p:nvGrpSpPr>
        <p:grpSpPr>
          <a:xfrm>
            <a:off x="9485341" y="1966125"/>
            <a:ext cx="7180609" cy="8260568"/>
            <a:chOff x="13252783" y="1966125"/>
            <a:chExt cx="5111061" cy="7139775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128EB369-DCD2-56AA-1382-67937A0A4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15892" y="4214444"/>
              <a:ext cx="292100" cy="292100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72BD5A2-32BF-7628-DB05-263D2F347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4675164" y="3356120"/>
              <a:ext cx="1740218" cy="33338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F7090105-A430-33E7-6B53-67AB2D92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63315" y="1966125"/>
              <a:ext cx="3276600" cy="1066800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5BFCC756-67BD-7214-930E-D02213EB6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43587" y="4308316"/>
              <a:ext cx="4963285" cy="1556979"/>
            </a:xfrm>
            <a:prstGeom prst="rect">
              <a:avLst/>
            </a:prstGeom>
          </p:spPr>
        </p:pic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6AB1C4D7-1529-F364-7774-67FB53931818}"/>
                </a:ext>
              </a:extLst>
            </p:cNvPr>
            <p:cNvSpPr txBox="1"/>
            <p:nvPr/>
          </p:nvSpPr>
          <p:spPr>
            <a:xfrm>
              <a:off x="14914561" y="4785795"/>
              <a:ext cx="1358900" cy="622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07484"/>
                </a:lnSpc>
              </a:pPr>
              <a:r>
                <a:rPr lang="en-US" sz="3500" b="0" i="0" u="none" strike="noStrike" spc="-300" dirty="0">
                  <a:solidFill>
                    <a:srgbClr val="FFFFFF"/>
                  </a:solidFill>
                  <a:latin typeface="Pretendard ExtraBold"/>
                </a:rPr>
                <a:t>4</a:t>
              </a:r>
              <a:r>
                <a:rPr lang="ko-KR" sz="3500" b="0" i="0" u="none" strike="noStrike" spc="-300" dirty="0">
                  <a:solidFill>
                    <a:srgbClr val="FFFFFF"/>
                  </a:solidFill>
                  <a:ea typeface="Pretendard ExtraBold"/>
                </a:rPr>
                <a:t>단계</a:t>
              </a: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5E50C27C-02AC-2044-142F-3E5D269E4777}"/>
                </a:ext>
              </a:extLst>
            </p:cNvPr>
            <p:cNvSpPr txBox="1"/>
            <p:nvPr/>
          </p:nvSpPr>
          <p:spPr>
            <a:xfrm>
              <a:off x="14091915" y="2226475"/>
              <a:ext cx="28575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83414"/>
                </a:lnSpc>
              </a:pPr>
              <a:r>
                <a:rPr lang="ko-KR" altLang="en-US" sz="3300" spc="-300" dirty="0">
                  <a:solidFill>
                    <a:srgbClr val="FFFFFF"/>
                  </a:solidFill>
                  <a:ea typeface="Pretendard Bold"/>
                </a:rPr>
                <a:t>교육 기본 계획</a:t>
              </a:r>
              <a:endParaRPr lang="ko-KR" sz="3300" b="0" i="0" u="none" strike="noStrike" spc="-300" dirty="0">
                <a:solidFill>
                  <a:srgbClr val="FFFFFF"/>
                </a:solidFill>
                <a:ea typeface="Pretendard Bold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082DC0A8-5C6B-5050-4138-1FC4A8851D94}"/>
                </a:ext>
              </a:extLst>
            </p:cNvPr>
            <p:cNvSpPr txBox="1"/>
            <p:nvPr/>
          </p:nvSpPr>
          <p:spPr>
            <a:xfrm>
              <a:off x="13252783" y="5553517"/>
              <a:ext cx="5111061" cy="355238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기본 교육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경비협회 주관 신임교육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근무요령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pc="-100" dirty="0" err="1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관련볍규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업무방법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예방경비 등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현장 교육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본사 현장담당 직원 주관 수시교육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서비스 및 인성교육</a:t>
              </a: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근무지도</a:t>
              </a: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현장실정 고려 자체교육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직무 교육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본사 경비 </a:t>
              </a:r>
              <a:r>
                <a:rPr lang="ko-KR" altLang="en-US" spc="-100" dirty="0" err="1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지도사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주관 월 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4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시간 정기교육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신임교육</a:t>
              </a: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반복교육</a:t>
              </a: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현장별 적응교육</a:t>
              </a: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(OJT),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서비스교육</a:t>
              </a: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인성교육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 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교육 목표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-     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올바른 정신자세와 책임감 있는 서비스 정신 함양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</p:txBody>
        </p:sp>
      </p:grpSp>
      <p:sp>
        <p:nvSpPr>
          <p:cNvPr id="33" name="TextBox 33">
            <a:extLst>
              <a:ext uri="{FF2B5EF4-FFF2-40B4-BE49-F238E27FC236}">
                <a16:creationId xmlns:a16="http://schemas.microsoft.com/office/drawing/2014/main" id="{38DCB9A9-9630-7FC9-AF2E-DEE4D1A6912E}"/>
              </a:ext>
            </a:extLst>
          </p:cNvPr>
          <p:cNvSpPr txBox="1"/>
          <p:nvPr/>
        </p:nvSpPr>
        <p:spPr>
          <a:xfrm>
            <a:off x="736600" y="266700"/>
            <a:ext cx="76454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경비 관리 서비스  </a:t>
            </a:r>
            <a:r>
              <a:rPr lang="ko-KR" altLang="en-US" sz="4700" spc="-400" dirty="0">
                <a:solidFill>
                  <a:srgbClr val="FFFFFF"/>
                </a:solidFill>
                <a:latin typeface="Pretendard Bold" panose="020B0600000101010101" charset="-127"/>
                <a:ea typeface="Pretendard Bold" panose="020B0600000101010101" charset="-127"/>
              </a:rPr>
              <a:t>→</a:t>
            </a:r>
            <a:r>
              <a:rPr lang="en-US" altLang="ko-KR" sz="4700" spc="-400" dirty="0">
                <a:solidFill>
                  <a:srgbClr val="FFFFFF"/>
                </a:solidFill>
                <a:ea typeface="Pretendard Bold"/>
              </a:rPr>
              <a:t> </a:t>
            </a:r>
            <a:r>
              <a:rPr lang="ko-KR" altLang="en-US" sz="4700" spc="-400" dirty="0">
                <a:solidFill>
                  <a:srgbClr val="FFFFFF"/>
                </a:solidFill>
                <a:ea typeface="Pretendard Bold"/>
              </a:rPr>
              <a:t>경비 운영 계획</a:t>
            </a:r>
            <a:endParaRPr lang="ko-KR" sz="4700" b="0" i="0" u="none" strike="noStrike" spc="-400" dirty="0">
              <a:solidFill>
                <a:srgbClr val="FFFFFF"/>
              </a:solidFill>
              <a:ea typeface="Pretendard Bold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CB67ABC-CEF6-A874-B2B2-BCDEB49E4FFB}"/>
              </a:ext>
            </a:extLst>
          </p:cNvPr>
          <p:cNvGrpSpPr/>
          <p:nvPr/>
        </p:nvGrpSpPr>
        <p:grpSpPr>
          <a:xfrm>
            <a:off x="838200" y="1966125"/>
            <a:ext cx="7010400" cy="8206574"/>
            <a:chOff x="8763000" y="1972298"/>
            <a:chExt cx="4572000" cy="7212748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F83FCB44-DA18-5A0F-FAF5-CC8471630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63000" y="4353995"/>
              <a:ext cx="4572000" cy="1511300"/>
            </a:xfrm>
            <a:prstGeom prst="rect">
              <a:avLst/>
            </a:prstGeom>
          </p:spPr>
        </p:pic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id="{2B2959AD-04BA-81CB-DF30-6C9E38F1E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18643" y="4217765"/>
              <a:ext cx="292100" cy="292100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5067DA6E-3894-8638-307B-D477A414C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9877915" y="3380097"/>
              <a:ext cx="1740218" cy="33338"/>
            </a:xfrm>
            <a:prstGeom prst="rect">
              <a:avLst/>
            </a:prstGeom>
          </p:spPr>
        </p:pic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5E0D2522-5068-D33E-8BE7-FADEDEEB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29566" y="1972298"/>
              <a:ext cx="3276600" cy="1066800"/>
            </a:xfrm>
            <a:prstGeom prst="rect">
              <a:avLst/>
            </a:prstGeom>
          </p:spPr>
        </p:pic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12A9E2BE-9AE0-4D86-1178-0544DA42291E}"/>
                </a:ext>
              </a:extLst>
            </p:cNvPr>
            <p:cNvSpPr txBox="1"/>
            <p:nvPr/>
          </p:nvSpPr>
          <p:spPr>
            <a:xfrm>
              <a:off x="9274206" y="2268315"/>
              <a:ext cx="29210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83414"/>
                </a:lnSpc>
              </a:pPr>
              <a:r>
                <a:rPr lang="ko-KR" altLang="en-US" sz="3300" spc="-300" dirty="0">
                  <a:solidFill>
                    <a:srgbClr val="FFFFFF"/>
                  </a:solidFill>
                  <a:ea typeface="Pretendard Bold"/>
                </a:rPr>
                <a:t>시행 기본 계획</a:t>
              </a:r>
              <a:endParaRPr lang="ko-KR" sz="3300" b="0" i="0" u="none" strike="noStrike" spc="-300" dirty="0">
                <a:solidFill>
                  <a:srgbClr val="FFFFFF"/>
                </a:solidFill>
                <a:ea typeface="Pretendard Bold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1F2D2D1E-E69E-6B97-6411-730AC2E08AA5}"/>
                </a:ext>
              </a:extLst>
            </p:cNvPr>
            <p:cNvSpPr txBox="1"/>
            <p:nvPr/>
          </p:nvSpPr>
          <p:spPr>
            <a:xfrm>
              <a:off x="8771587" y="5730646"/>
              <a:ext cx="4278311" cy="3454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정기 순찰 및 교육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월 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1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회 이상 경비업무 종합 평가 작성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업무 수행 중 발생된 문제점 및 개선점에 대한 대책 수립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현장과 긴밀한 업무 협조 체계 구축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유기적인 업무협조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매일 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2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회 이상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야간 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3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회 이상 순찰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월 </a:t>
              </a: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1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회 이상 근무강화 정기교육 실시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월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 1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회 이상 본사 순찰 및 지도 실시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lvl="0">
                <a:lnSpc>
                  <a:spcPct val="112464"/>
                </a:lnSpc>
              </a:pP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※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근무 수칙 생활화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경비원 근무 수칙 준수</a:t>
              </a:r>
              <a:endParaRPr lang="en-US" altLang="ko-KR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복무 규정</a:t>
              </a: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민원 응대</a:t>
              </a:r>
              <a:r>
                <a:rPr lang="en-US" altLang="ko-KR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, </a:t>
              </a:r>
              <a:r>
                <a:rPr lang="ko-KR" altLang="en-US" b="0" i="0" u="none" strike="noStrike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용모 및 복장 등</a:t>
              </a:r>
              <a:endParaRPr lang="en-US" altLang="ko-KR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  <a:p>
              <a:pPr marL="285750" lvl="0" indent="-285750">
                <a:lnSpc>
                  <a:spcPct val="112464"/>
                </a:lnSpc>
                <a:buFontTx/>
                <a:buChar char="-"/>
              </a:pP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각종 근무 수칙 표준화 </a:t>
              </a:r>
              <a:r>
                <a:rPr lang="en-US" altLang="ko-KR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/ </a:t>
              </a:r>
              <a:r>
                <a:rPr lang="ko-KR" altLang="en-US" spc="-100" dirty="0">
                  <a:solidFill>
                    <a:srgbClr val="134471"/>
                  </a:solidFill>
                  <a:latin typeface="Pretendard Regular" panose="020B0600000101010101" charset="-127"/>
                  <a:ea typeface="Pretendard Regular" panose="020B0600000101010101" charset="-127"/>
                </a:rPr>
                <a:t>철저한 실천</a:t>
              </a:r>
              <a:endParaRPr lang="en-US" b="0" i="0" u="none" strike="noStrike" spc="-100" dirty="0">
                <a:solidFill>
                  <a:srgbClr val="134471"/>
                </a:solidFill>
                <a:latin typeface="Pretendard Regular" panose="020B0600000101010101" charset="-127"/>
                <a:ea typeface="Pretendard Regular" panose="020B0600000101010101" charset="-127"/>
              </a:endParaRPr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4F4692DB-D634-3B8D-15F9-00C085C73DC2}"/>
                </a:ext>
              </a:extLst>
            </p:cNvPr>
            <p:cNvSpPr txBox="1"/>
            <p:nvPr/>
          </p:nvSpPr>
          <p:spPr>
            <a:xfrm>
              <a:off x="10096500" y="4785795"/>
              <a:ext cx="1358900" cy="622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07484"/>
                </a:lnSpc>
              </a:pPr>
              <a:r>
                <a:rPr lang="en-US" sz="3500" b="0" i="0" u="none" strike="noStrike" spc="-300">
                  <a:solidFill>
                    <a:srgbClr val="FFFFFF"/>
                  </a:solidFill>
                  <a:latin typeface="Pretendard ExtraBold"/>
                </a:rPr>
                <a:t>3</a:t>
              </a:r>
              <a:r>
                <a:rPr lang="ko-KR" sz="3500" b="0" i="0" u="none" strike="noStrike" spc="-300">
                  <a:solidFill>
                    <a:srgbClr val="FFFFFF"/>
                  </a:solidFill>
                  <a:ea typeface="Pretendard ExtraBold"/>
                </a:rPr>
                <a:t>단계</a:t>
              </a:r>
            </a:p>
          </p:txBody>
        </p:sp>
      </p:grpSp>
      <p:sp>
        <p:nvSpPr>
          <p:cNvPr id="25" name="TextBox 7">
            <a:extLst>
              <a:ext uri="{FF2B5EF4-FFF2-40B4-BE49-F238E27FC236}">
                <a16:creationId xmlns:a16="http://schemas.microsoft.com/office/drawing/2014/main" id="{5DAF0981-4859-24D5-C553-67081D12650B}"/>
              </a:ext>
            </a:extLst>
          </p:cNvPr>
          <p:cNvSpPr txBox="1"/>
          <p:nvPr/>
        </p:nvSpPr>
        <p:spPr>
          <a:xfrm>
            <a:off x="11049000" y="9947293"/>
            <a:ext cx="70485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32800"/>
              </a:lnSpc>
            </a:pPr>
            <a:r>
              <a:rPr lang="en-US" altLang="ko-KR" sz="1600" b="0" i="0" u="none" strike="noStrike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Copyright @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by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 err="1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sqsystec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All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rights</a:t>
            </a:r>
            <a:r>
              <a:rPr lang="ko-KR" altLang="en-US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 </a:t>
            </a:r>
            <a:r>
              <a:rPr lang="en-US" altLang="ko-KR" sz="1600" dirty="0">
                <a:solidFill>
                  <a:srgbClr val="005F9C">
                    <a:alpha val="58824"/>
                  </a:srgbClr>
                </a:solidFill>
                <a:latin typeface="Pretendard Regular"/>
              </a:rPr>
              <a:t>reserved.</a:t>
            </a:r>
            <a:endParaRPr lang="en-US" sz="1600" b="0" i="0" u="none" strike="noStrike" dirty="0">
              <a:solidFill>
                <a:srgbClr val="005F9C">
                  <a:alpha val="58824"/>
                </a:srgbClr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4061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4011</Words>
  <Application>Microsoft Office PowerPoint</Application>
  <PresentationFormat>사용자 지정</PresentationFormat>
  <Paragraphs>1333</Paragraphs>
  <Slides>42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58" baseType="lpstr">
      <vt:lpstr>Arial</vt:lpstr>
      <vt:lpstr>Pretendard Regular</vt:lpstr>
      <vt:lpstr>SpoqaHanSans-Bold</vt:lpstr>
      <vt:lpstr>맑은 고딕</vt:lpstr>
      <vt:lpstr>Baskerville Old Face</vt:lpstr>
      <vt:lpstr>Calibri</vt:lpstr>
      <vt:lpstr>Pretendard ExtraBold</vt:lpstr>
      <vt:lpstr>Pretendard Thin</vt:lpstr>
      <vt:lpstr>Times New Roman</vt:lpstr>
      <vt:lpstr>Pretendard Medium</vt:lpstr>
      <vt:lpstr>Pretendard ExtraLight</vt:lpstr>
      <vt:lpstr>굴림</vt:lpstr>
      <vt:lpstr>NanumSquare Bold</vt:lpstr>
      <vt:lpstr>Pretendard Light</vt:lpstr>
      <vt:lpstr>Pretendard Bold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김하준</dc:creator>
  <cp:lastModifiedBy>하준 김</cp:lastModifiedBy>
  <cp:revision>46</cp:revision>
  <dcterms:created xsi:type="dcterms:W3CDTF">2006-08-16T00:00:00Z</dcterms:created>
  <dcterms:modified xsi:type="dcterms:W3CDTF">2025-02-17T15:10:20Z</dcterms:modified>
</cp:coreProperties>
</file>